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6" r:id="rId5"/>
    <p:sldMasterId id="2147484484" r:id="rId6"/>
    <p:sldMasterId id="2147484508" r:id="rId7"/>
  </p:sldMasterIdLst>
  <p:notesMasterIdLst>
    <p:notesMasterId r:id="rId46"/>
  </p:notesMasterIdLst>
  <p:handoutMasterIdLst>
    <p:handoutMasterId r:id="rId47"/>
  </p:handoutMasterIdLst>
  <p:sldIdLst>
    <p:sldId id="1485" r:id="rId8"/>
    <p:sldId id="1519" r:id="rId9"/>
    <p:sldId id="1549" r:id="rId10"/>
    <p:sldId id="1553" r:id="rId11"/>
    <p:sldId id="1554" r:id="rId12"/>
    <p:sldId id="1555" r:id="rId13"/>
    <p:sldId id="1556" r:id="rId14"/>
    <p:sldId id="1557" r:id="rId15"/>
    <p:sldId id="1558" r:id="rId16"/>
    <p:sldId id="1559" r:id="rId17"/>
    <p:sldId id="1560" r:id="rId18"/>
    <p:sldId id="1561" r:id="rId19"/>
    <p:sldId id="1562" r:id="rId20"/>
    <p:sldId id="1590" r:id="rId21"/>
    <p:sldId id="1564" r:id="rId22"/>
    <p:sldId id="1565" r:id="rId23"/>
    <p:sldId id="1591" r:id="rId24"/>
    <p:sldId id="1567" r:id="rId25"/>
    <p:sldId id="1568" r:id="rId26"/>
    <p:sldId id="1569" r:id="rId27"/>
    <p:sldId id="1570" r:id="rId28"/>
    <p:sldId id="1593" r:id="rId29"/>
    <p:sldId id="1592" r:id="rId30"/>
    <p:sldId id="1572" r:id="rId31"/>
    <p:sldId id="1594" r:id="rId32"/>
    <p:sldId id="1576" r:id="rId33"/>
    <p:sldId id="1577" r:id="rId34"/>
    <p:sldId id="1578" r:id="rId35"/>
    <p:sldId id="1579" r:id="rId36"/>
    <p:sldId id="1595" r:id="rId37"/>
    <p:sldId id="1581" r:id="rId38"/>
    <p:sldId id="1582" r:id="rId39"/>
    <p:sldId id="1583" r:id="rId40"/>
    <p:sldId id="1584" r:id="rId41"/>
    <p:sldId id="1585" r:id="rId42"/>
    <p:sldId id="1587" r:id="rId43"/>
    <p:sldId id="1596" r:id="rId44"/>
    <p:sldId id="1589"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I Immersion Workshop Template" id="{A073DAE3-B461-442F-A3D3-6642BD875E45}">
          <p14:sldIdLst>
            <p14:sldId id="1485"/>
            <p14:sldId id="1519"/>
            <p14:sldId id="1549"/>
            <p14:sldId id="1553"/>
            <p14:sldId id="1554"/>
            <p14:sldId id="1555"/>
            <p14:sldId id="1556"/>
            <p14:sldId id="1557"/>
            <p14:sldId id="1558"/>
            <p14:sldId id="1559"/>
            <p14:sldId id="1560"/>
            <p14:sldId id="1561"/>
            <p14:sldId id="1562"/>
            <p14:sldId id="1590"/>
            <p14:sldId id="1564"/>
            <p14:sldId id="1565"/>
            <p14:sldId id="1591"/>
            <p14:sldId id="1567"/>
            <p14:sldId id="1568"/>
            <p14:sldId id="1569"/>
            <p14:sldId id="1570"/>
            <p14:sldId id="1593"/>
            <p14:sldId id="1592"/>
            <p14:sldId id="1572"/>
            <p14:sldId id="1594"/>
            <p14:sldId id="1576"/>
            <p14:sldId id="1577"/>
            <p14:sldId id="1578"/>
            <p14:sldId id="1579"/>
            <p14:sldId id="1595"/>
            <p14:sldId id="1581"/>
            <p14:sldId id="1582"/>
            <p14:sldId id="1583"/>
            <p14:sldId id="1584"/>
            <p14:sldId id="1585"/>
            <p14:sldId id="1587"/>
            <p14:sldId id="1596"/>
            <p14:sldId id="15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2" autoAdjust="0"/>
    <p:restoredTop sz="57860" autoAdjust="0"/>
  </p:normalViewPr>
  <p:slideViewPr>
    <p:cSldViewPr>
      <p:cViewPr varScale="1">
        <p:scale>
          <a:sx n="54" d="100"/>
          <a:sy n="54" d="100"/>
        </p:scale>
        <p:origin x="884"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81" d="100"/>
          <a:sy n="81" d="100"/>
        </p:scale>
        <p:origin x="282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57F88B-D36F-437E-8BBD-995A4D9A7B22}" type="doc">
      <dgm:prSet loTypeId="urn:microsoft.com/office/officeart/2005/8/layout/default" loCatId="list" qsTypeId="urn:microsoft.com/office/officeart/2005/8/quickstyle/simple5" qsCatId="simple" csTypeId="urn:microsoft.com/office/officeart/2005/8/colors/accent2_2" csCatId="accent2"/>
      <dgm:spPr/>
      <dgm:t>
        <a:bodyPr/>
        <a:lstStyle/>
        <a:p>
          <a:endParaRPr lang="en-US"/>
        </a:p>
      </dgm:t>
    </dgm:pt>
    <dgm:pt modelId="{79383DCD-BCE4-4434-9FBA-F2A05FAF1C82}">
      <dgm:prSet/>
      <dgm:spPr/>
      <dgm:t>
        <a:bodyPr/>
        <a:lstStyle/>
        <a:p>
          <a:pPr rtl="0"/>
          <a:r>
            <a:rPr lang="en-US" baseline="0"/>
            <a:t>Emotion detection at retail displays</a:t>
          </a:r>
          <a:endParaRPr lang="en-US"/>
        </a:p>
      </dgm:t>
    </dgm:pt>
    <dgm:pt modelId="{D58D0805-55F1-439F-9041-049AA8D73074}" type="parTrans" cxnId="{05237B5E-2AB4-41B1-9763-AE599BF698BA}">
      <dgm:prSet/>
      <dgm:spPr/>
      <dgm:t>
        <a:bodyPr/>
        <a:lstStyle/>
        <a:p>
          <a:endParaRPr lang="en-US"/>
        </a:p>
      </dgm:t>
    </dgm:pt>
    <dgm:pt modelId="{6693F6B2-1EA0-4275-A546-30F752DA9369}" type="sibTrans" cxnId="{05237B5E-2AB4-41B1-9763-AE599BF698BA}">
      <dgm:prSet/>
      <dgm:spPr/>
      <dgm:t>
        <a:bodyPr/>
        <a:lstStyle/>
        <a:p>
          <a:endParaRPr lang="en-US"/>
        </a:p>
      </dgm:t>
    </dgm:pt>
    <dgm:pt modelId="{80EBED73-750B-4130-A704-5FDF50019FEA}">
      <dgm:prSet/>
      <dgm:spPr/>
      <dgm:t>
        <a:bodyPr/>
        <a:lstStyle/>
        <a:p>
          <a:pPr rtl="0"/>
          <a:r>
            <a:rPr lang="en-US" baseline="0"/>
            <a:t>Facial identification to find missing children</a:t>
          </a:r>
          <a:endParaRPr lang="en-US"/>
        </a:p>
      </dgm:t>
    </dgm:pt>
    <dgm:pt modelId="{59C5D016-7CE8-47CD-9608-3C5A2B8AC008}" type="parTrans" cxnId="{2CA49CBE-F618-4E4A-BE2D-B8DCB5091690}">
      <dgm:prSet/>
      <dgm:spPr/>
      <dgm:t>
        <a:bodyPr/>
        <a:lstStyle/>
        <a:p>
          <a:endParaRPr lang="en-US"/>
        </a:p>
      </dgm:t>
    </dgm:pt>
    <dgm:pt modelId="{9C7C9D22-82C6-492B-B271-92A699CA34CD}" type="sibTrans" cxnId="{2CA49CBE-F618-4E4A-BE2D-B8DCB5091690}">
      <dgm:prSet/>
      <dgm:spPr/>
      <dgm:t>
        <a:bodyPr/>
        <a:lstStyle/>
        <a:p>
          <a:endParaRPr lang="en-US"/>
        </a:p>
      </dgm:t>
    </dgm:pt>
    <dgm:pt modelId="{21490DBC-F5C6-4111-A7E1-813C6521C631}">
      <dgm:prSet/>
      <dgm:spPr/>
      <dgm:t>
        <a:bodyPr/>
        <a:lstStyle/>
        <a:p>
          <a:pPr rtl="0"/>
          <a:r>
            <a:rPr lang="en-US" baseline="0"/>
            <a:t>Sentiment analysis to learn how customers feel</a:t>
          </a:r>
          <a:endParaRPr lang="en-US"/>
        </a:p>
      </dgm:t>
    </dgm:pt>
    <dgm:pt modelId="{08CB97E1-9E49-4414-A6E3-E4C831BA5390}" type="parTrans" cxnId="{A96E00A0-3DCE-431D-AFB8-BB858F511A66}">
      <dgm:prSet/>
      <dgm:spPr/>
      <dgm:t>
        <a:bodyPr/>
        <a:lstStyle/>
        <a:p>
          <a:endParaRPr lang="en-US"/>
        </a:p>
      </dgm:t>
    </dgm:pt>
    <dgm:pt modelId="{39817D1A-5790-4CAA-9401-DD3AF0418DBF}" type="sibTrans" cxnId="{A96E00A0-3DCE-431D-AFB8-BB858F511A66}">
      <dgm:prSet/>
      <dgm:spPr/>
      <dgm:t>
        <a:bodyPr/>
        <a:lstStyle/>
        <a:p>
          <a:endParaRPr lang="en-US"/>
        </a:p>
      </dgm:t>
    </dgm:pt>
    <dgm:pt modelId="{F5B46F0B-1E65-4E3F-A41F-F5F70D56E274}">
      <dgm:prSet/>
      <dgm:spPr/>
      <dgm:t>
        <a:bodyPr/>
        <a:lstStyle/>
        <a:p>
          <a:pPr rtl="0"/>
          <a:r>
            <a:rPr lang="en-US" baseline="0" dirty="0"/>
            <a:t>Facial detection to calculate the male/female ratio at a nightclub</a:t>
          </a:r>
          <a:endParaRPr lang="en-US" dirty="0"/>
        </a:p>
      </dgm:t>
    </dgm:pt>
    <dgm:pt modelId="{2A7C9BF2-53C4-49E8-ADAD-FF7FE0F30B9F}" type="parTrans" cxnId="{49D56FD3-F6DD-4197-A402-A406B0558DE2}">
      <dgm:prSet/>
      <dgm:spPr/>
      <dgm:t>
        <a:bodyPr/>
        <a:lstStyle/>
        <a:p>
          <a:endParaRPr lang="en-US"/>
        </a:p>
      </dgm:t>
    </dgm:pt>
    <dgm:pt modelId="{2EA99E30-1731-460B-BA1D-71117ED5791B}" type="sibTrans" cxnId="{49D56FD3-F6DD-4197-A402-A406B0558DE2}">
      <dgm:prSet/>
      <dgm:spPr/>
      <dgm:t>
        <a:bodyPr/>
        <a:lstStyle/>
        <a:p>
          <a:endParaRPr lang="en-US"/>
        </a:p>
      </dgm:t>
    </dgm:pt>
    <dgm:pt modelId="{AF49BEE9-D0F0-426D-ABDB-2722129098A7}">
      <dgm:prSet/>
      <dgm:spPr/>
      <dgm:t>
        <a:bodyPr/>
        <a:lstStyle/>
        <a:p>
          <a:pPr rtl="0"/>
          <a:r>
            <a:rPr lang="en-US" baseline="0"/>
            <a:t>Language understanding to allow automated support bots to understand natural language</a:t>
          </a:r>
          <a:endParaRPr lang="en-US"/>
        </a:p>
      </dgm:t>
    </dgm:pt>
    <dgm:pt modelId="{577F834A-79D7-41F6-BF7B-C4AEA9EFDC7C}" type="parTrans" cxnId="{123922A4-F478-4304-BAF4-2C2D52EB02AB}">
      <dgm:prSet/>
      <dgm:spPr/>
      <dgm:t>
        <a:bodyPr/>
        <a:lstStyle/>
        <a:p>
          <a:endParaRPr lang="en-US"/>
        </a:p>
      </dgm:t>
    </dgm:pt>
    <dgm:pt modelId="{66673B13-5C2C-44FE-BA07-19FABA4EE26E}" type="sibTrans" cxnId="{123922A4-F478-4304-BAF4-2C2D52EB02AB}">
      <dgm:prSet/>
      <dgm:spPr/>
      <dgm:t>
        <a:bodyPr/>
        <a:lstStyle/>
        <a:p>
          <a:endParaRPr lang="en-US"/>
        </a:p>
      </dgm:t>
    </dgm:pt>
    <dgm:pt modelId="{77244746-B59B-4EAB-B5EB-11F254D97695}">
      <dgm:prSet/>
      <dgm:spPr/>
      <dgm:t>
        <a:bodyPr/>
        <a:lstStyle/>
        <a:p>
          <a:pPr rtl="0"/>
          <a:r>
            <a:rPr lang="en-US" baseline="0"/>
            <a:t>Object recognition to enable a blind person to read a menu</a:t>
          </a:r>
          <a:endParaRPr lang="en-US"/>
        </a:p>
      </dgm:t>
    </dgm:pt>
    <dgm:pt modelId="{4CB83BBB-2EA5-470C-AE56-81F9B0E656E2}" type="parTrans" cxnId="{62356FEB-5D8A-47DE-A805-5624823AF3E7}">
      <dgm:prSet/>
      <dgm:spPr/>
      <dgm:t>
        <a:bodyPr/>
        <a:lstStyle/>
        <a:p>
          <a:endParaRPr lang="en-US"/>
        </a:p>
      </dgm:t>
    </dgm:pt>
    <dgm:pt modelId="{A0BB60F0-9643-46FD-AB9C-075AD57FA9AB}" type="sibTrans" cxnId="{62356FEB-5D8A-47DE-A805-5624823AF3E7}">
      <dgm:prSet/>
      <dgm:spPr/>
      <dgm:t>
        <a:bodyPr/>
        <a:lstStyle/>
        <a:p>
          <a:endParaRPr lang="en-US"/>
        </a:p>
      </dgm:t>
    </dgm:pt>
    <dgm:pt modelId="{1AC61994-FDD3-4397-A410-3B9BDF1137A5}" type="pres">
      <dgm:prSet presAssocID="{5157F88B-D36F-437E-8BBD-995A4D9A7B22}" presName="diagram" presStyleCnt="0">
        <dgm:presLayoutVars>
          <dgm:dir/>
          <dgm:resizeHandles val="exact"/>
        </dgm:presLayoutVars>
      </dgm:prSet>
      <dgm:spPr/>
    </dgm:pt>
    <dgm:pt modelId="{2923D748-61E6-49AF-9D92-0048112D696B}" type="pres">
      <dgm:prSet presAssocID="{79383DCD-BCE4-4434-9FBA-F2A05FAF1C82}" presName="node" presStyleLbl="node1" presStyleIdx="0" presStyleCnt="6">
        <dgm:presLayoutVars>
          <dgm:bulletEnabled val="1"/>
        </dgm:presLayoutVars>
      </dgm:prSet>
      <dgm:spPr/>
    </dgm:pt>
    <dgm:pt modelId="{1DF1DFB2-8476-4AA1-A7E9-842C8DAC989F}" type="pres">
      <dgm:prSet presAssocID="{6693F6B2-1EA0-4275-A546-30F752DA9369}" presName="sibTrans" presStyleCnt="0"/>
      <dgm:spPr/>
    </dgm:pt>
    <dgm:pt modelId="{C3311BE3-DEBF-4AFF-973C-2607D62BABE8}" type="pres">
      <dgm:prSet presAssocID="{80EBED73-750B-4130-A704-5FDF50019FEA}" presName="node" presStyleLbl="node1" presStyleIdx="1" presStyleCnt="6">
        <dgm:presLayoutVars>
          <dgm:bulletEnabled val="1"/>
        </dgm:presLayoutVars>
      </dgm:prSet>
      <dgm:spPr/>
    </dgm:pt>
    <dgm:pt modelId="{12E78B0E-97F2-4737-AFC4-7B7B822E82B8}" type="pres">
      <dgm:prSet presAssocID="{9C7C9D22-82C6-492B-B271-92A699CA34CD}" presName="sibTrans" presStyleCnt="0"/>
      <dgm:spPr/>
    </dgm:pt>
    <dgm:pt modelId="{9C6F9689-5F6A-4CF8-80D3-623A55ED0832}" type="pres">
      <dgm:prSet presAssocID="{21490DBC-F5C6-4111-A7E1-813C6521C631}" presName="node" presStyleLbl="node1" presStyleIdx="2" presStyleCnt="6">
        <dgm:presLayoutVars>
          <dgm:bulletEnabled val="1"/>
        </dgm:presLayoutVars>
      </dgm:prSet>
      <dgm:spPr/>
    </dgm:pt>
    <dgm:pt modelId="{9F09467B-7558-4338-A654-F48075BBD8BE}" type="pres">
      <dgm:prSet presAssocID="{39817D1A-5790-4CAA-9401-DD3AF0418DBF}" presName="sibTrans" presStyleCnt="0"/>
      <dgm:spPr/>
    </dgm:pt>
    <dgm:pt modelId="{E6781047-74C8-49A9-84A2-65CEF4E4DA20}" type="pres">
      <dgm:prSet presAssocID="{F5B46F0B-1E65-4E3F-A41F-F5F70D56E274}" presName="node" presStyleLbl="node1" presStyleIdx="3" presStyleCnt="6">
        <dgm:presLayoutVars>
          <dgm:bulletEnabled val="1"/>
        </dgm:presLayoutVars>
      </dgm:prSet>
      <dgm:spPr/>
    </dgm:pt>
    <dgm:pt modelId="{DB41C873-D166-4295-A285-DC25706C516B}" type="pres">
      <dgm:prSet presAssocID="{2EA99E30-1731-460B-BA1D-71117ED5791B}" presName="sibTrans" presStyleCnt="0"/>
      <dgm:spPr/>
    </dgm:pt>
    <dgm:pt modelId="{549B1AB0-ADDB-4FD9-8CD6-DA86DFBFEB20}" type="pres">
      <dgm:prSet presAssocID="{AF49BEE9-D0F0-426D-ABDB-2722129098A7}" presName="node" presStyleLbl="node1" presStyleIdx="4" presStyleCnt="6">
        <dgm:presLayoutVars>
          <dgm:bulletEnabled val="1"/>
        </dgm:presLayoutVars>
      </dgm:prSet>
      <dgm:spPr/>
    </dgm:pt>
    <dgm:pt modelId="{D6566B4E-0800-4138-BF45-B4DBDBFBDBB5}" type="pres">
      <dgm:prSet presAssocID="{66673B13-5C2C-44FE-BA07-19FABA4EE26E}" presName="sibTrans" presStyleCnt="0"/>
      <dgm:spPr/>
    </dgm:pt>
    <dgm:pt modelId="{C61261E1-990D-494F-8A5A-09065E198C64}" type="pres">
      <dgm:prSet presAssocID="{77244746-B59B-4EAB-B5EB-11F254D97695}" presName="node" presStyleLbl="node1" presStyleIdx="5" presStyleCnt="6">
        <dgm:presLayoutVars>
          <dgm:bulletEnabled val="1"/>
        </dgm:presLayoutVars>
      </dgm:prSet>
      <dgm:spPr/>
    </dgm:pt>
  </dgm:ptLst>
  <dgm:cxnLst>
    <dgm:cxn modelId="{8C750902-8E93-4771-81EB-88D14A18CB92}" type="presOf" srcId="{77244746-B59B-4EAB-B5EB-11F254D97695}" destId="{C61261E1-990D-494F-8A5A-09065E198C64}" srcOrd="0" destOrd="0" presId="urn:microsoft.com/office/officeart/2005/8/layout/default"/>
    <dgm:cxn modelId="{180FBD25-AAAA-415A-BC95-E976470B8BC3}" type="presOf" srcId="{80EBED73-750B-4130-A704-5FDF50019FEA}" destId="{C3311BE3-DEBF-4AFF-973C-2607D62BABE8}" srcOrd="0" destOrd="0" presId="urn:microsoft.com/office/officeart/2005/8/layout/default"/>
    <dgm:cxn modelId="{05237B5E-2AB4-41B1-9763-AE599BF698BA}" srcId="{5157F88B-D36F-437E-8BBD-995A4D9A7B22}" destId="{79383DCD-BCE4-4434-9FBA-F2A05FAF1C82}" srcOrd="0" destOrd="0" parTransId="{D58D0805-55F1-439F-9041-049AA8D73074}" sibTransId="{6693F6B2-1EA0-4275-A546-30F752DA9369}"/>
    <dgm:cxn modelId="{E8E16481-5405-41B0-853E-8822C6F54BAE}" type="presOf" srcId="{21490DBC-F5C6-4111-A7E1-813C6521C631}" destId="{9C6F9689-5F6A-4CF8-80D3-623A55ED0832}" srcOrd="0" destOrd="0" presId="urn:microsoft.com/office/officeart/2005/8/layout/default"/>
    <dgm:cxn modelId="{A96E00A0-3DCE-431D-AFB8-BB858F511A66}" srcId="{5157F88B-D36F-437E-8BBD-995A4D9A7B22}" destId="{21490DBC-F5C6-4111-A7E1-813C6521C631}" srcOrd="2" destOrd="0" parTransId="{08CB97E1-9E49-4414-A6E3-E4C831BA5390}" sibTransId="{39817D1A-5790-4CAA-9401-DD3AF0418DBF}"/>
    <dgm:cxn modelId="{123922A4-F478-4304-BAF4-2C2D52EB02AB}" srcId="{5157F88B-D36F-437E-8BBD-995A4D9A7B22}" destId="{AF49BEE9-D0F0-426D-ABDB-2722129098A7}" srcOrd="4" destOrd="0" parTransId="{577F834A-79D7-41F6-BF7B-C4AEA9EFDC7C}" sibTransId="{66673B13-5C2C-44FE-BA07-19FABA4EE26E}"/>
    <dgm:cxn modelId="{2CA49CBE-F618-4E4A-BE2D-B8DCB5091690}" srcId="{5157F88B-D36F-437E-8BBD-995A4D9A7B22}" destId="{80EBED73-750B-4130-A704-5FDF50019FEA}" srcOrd="1" destOrd="0" parTransId="{59C5D016-7CE8-47CD-9608-3C5A2B8AC008}" sibTransId="{9C7C9D22-82C6-492B-B271-92A699CA34CD}"/>
    <dgm:cxn modelId="{710BDBCC-29AF-4E95-8F62-8F891C23CC3A}" type="presOf" srcId="{5157F88B-D36F-437E-8BBD-995A4D9A7B22}" destId="{1AC61994-FDD3-4397-A410-3B9BDF1137A5}" srcOrd="0" destOrd="0" presId="urn:microsoft.com/office/officeart/2005/8/layout/default"/>
    <dgm:cxn modelId="{02C184CD-C85F-4A3C-833D-A057E2E89C8C}" type="presOf" srcId="{AF49BEE9-D0F0-426D-ABDB-2722129098A7}" destId="{549B1AB0-ADDB-4FD9-8CD6-DA86DFBFEB20}" srcOrd="0" destOrd="0" presId="urn:microsoft.com/office/officeart/2005/8/layout/default"/>
    <dgm:cxn modelId="{49D56FD3-F6DD-4197-A402-A406B0558DE2}" srcId="{5157F88B-D36F-437E-8BBD-995A4D9A7B22}" destId="{F5B46F0B-1E65-4E3F-A41F-F5F70D56E274}" srcOrd="3" destOrd="0" parTransId="{2A7C9BF2-53C4-49E8-ADAD-FF7FE0F30B9F}" sibTransId="{2EA99E30-1731-460B-BA1D-71117ED5791B}"/>
    <dgm:cxn modelId="{DD68E7DD-86C8-4358-853C-3B78A6B168A4}" type="presOf" srcId="{F5B46F0B-1E65-4E3F-A41F-F5F70D56E274}" destId="{E6781047-74C8-49A9-84A2-65CEF4E4DA20}" srcOrd="0" destOrd="0" presId="urn:microsoft.com/office/officeart/2005/8/layout/default"/>
    <dgm:cxn modelId="{62356FEB-5D8A-47DE-A805-5624823AF3E7}" srcId="{5157F88B-D36F-437E-8BBD-995A4D9A7B22}" destId="{77244746-B59B-4EAB-B5EB-11F254D97695}" srcOrd="5" destOrd="0" parTransId="{4CB83BBB-2EA5-470C-AE56-81F9B0E656E2}" sibTransId="{A0BB60F0-9643-46FD-AB9C-075AD57FA9AB}"/>
    <dgm:cxn modelId="{4A4FD5F8-04E9-49DC-92EC-78089F6879DD}" type="presOf" srcId="{79383DCD-BCE4-4434-9FBA-F2A05FAF1C82}" destId="{2923D748-61E6-49AF-9D92-0048112D696B}" srcOrd="0" destOrd="0" presId="urn:microsoft.com/office/officeart/2005/8/layout/default"/>
    <dgm:cxn modelId="{B2253247-8102-474F-8287-157E88A00966}" type="presParOf" srcId="{1AC61994-FDD3-4397-A410-3B9BDF1137A5}" destId="{2923D748-61E6-49AF-9D92-0048112D696B}" srcOrd="0" destOrd="0" presId="urn:microsoft.com/office/officeart/2005/8/layout/default"/>
    <dgm:cxn modelId="{3CEABF4F-E929-4308-93E2-FF104B00CC29}" type="presParOf" srcId="{1AC61994-FDD3-4397-A410-3B9BDF1137A5}" destId="{1DF1DFB2-8476-4AA1-A7E9-842C8DAC989F}" srcOrd="1" destOrd="0" presId="urn:microsoft.com/office/officeart/2005/8/layout/default"/>
    <dgm:cxn modelId="{3572877E-295B-494C-AC9E-5C512DFACF99}" type="presParOf" srcId="{1AC61994-FDD3-4397-A410-3B9BDF1137A5}" destId="{C3311BE3-DEBF-4AFF-973C-2607D62BABE8}" srcOrd="2" destOrd="0" presId="urn:microsoft.com/office/officeart/2005/8/layout/default"/>
    <dgm:cxn modelId="{9600F079-BF25-47B7-B419-64D92416EB94}" type="presParOf" srcId="{1AC61994-FDD3-4397-A410-3B9BDF1137A5}" destId="{12E78B0E-97F2-4737-AFC4-7B7B822E82B8}" srcOrd="3" destOrd="0" presId="urn:microsoft.com/office/officeart/2005/8/layout/default"/>
    <dgm:cxn modelId="{4F4A8A6C-1FE7-4E55-9744-A4B235A7C8C5}" type="presParOf" srcId="{1AC61994-FDD3-4397-A410-3B9BDF1137A5}" destId="{9C6F9689-5F6A-4CF8-80D3-623A55ED0832}" srcOrd="4" destOrd="0" presId="urn:microsoft.com/office/officeart/2005/8/layout/default"/>
    <dgm:cxn modelId="{9F04C55F-C038-45C1-8FF0-E2F8CB9749F0}" type="presParOf" srcId="{1AC61994-FDD3-4397-A410-3B9BDF1137A5}" destId="{9F09467B-7558-4338-A654-F48075BBD8BE}" srcOrd="5" destOrd="0" presId="urn:microsoft.com/office/officeart/2005/8/layout/default"/>
    <dgm:cxn modelId="{A4CAA751-5480-4238-BA8B-6996A6EC3851}" type="presParOf" srcId="{1AC61994-FDD3-4397-A410-3B9BDF1137A5}" destId="{E6781047-74C8-49A9-84A2-65CEF4E4DA20}" srcOrd="6" destOrd="0" presId="urn:microsoft.com/office/officeart/2005/8/layout/default"/>
    <dgm:cxn modelId="{D10AF132-52F3-4F4D-BFF3-72E9F251E5C2}" type="presParOf" srcId="{1AC61994-FDD3-4397-A410-3B9BDF1137A5}" destId="{DB41C873-D166-4295-A285-DC25706C516B}" srcOrd="7" destOrd="0" presId="urn:microsoft.com/office/officeart/2005/8/layout/default"/>
    <dgm:cxn modelId="{ACC998F3-F5D9-4B8D-A8E5-C41FFC7BA5D7}" type="presParOf" srcId="{1AC61994-FDD3-4397-A410-3B9BDF1137A5}" destId="{549B1AB0-ADDB-4FD9-8CD6-DA86DFBFEB20}" srcOrd="8" destOrd="0" presId="urn:microsoft.com/office/officeart/2005/8/layout/default"/>
    <dgm:cxn modelId="{3B374BD6-EC85-442D-9EB1-C45F08F442AA}" type="presParOf" srcId="{1AC61994-FDD3-4397-A410-3B9BDF1137A5}" destId="{D6566B4E-0800-4138-BF45-B4DBDBFBDBB5}" srcOrd="9" destOrd="0" presId="urn:microsoft.com/office/officeart/2005/8/layout/default"/>
    <dgm:cxn modelId="{A1F90096-0B8A-438E-AF55-3297D3570F8A}" type="presParOf" srcId="{1AC61994-FDD3-4397-A410-3B9BDF1137A5}" destId="{C61261E1-990D-494F-8A5A-09065E198C6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3D748-61E6-49AF-9D92-0048112D696B}">
      <dsp:nvSpPr>
        <dsp:cNvPr id="0" name=""/>
        <dsp:cNvSpPr/>
      </dsp:nvSpPr>
      <dsp:spPr>
        <a:xfrm>
          <a:off x="0" y="478512"/>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a:t>Emotion detection at retail displays</a:t>
          </a:r>
          <a:endParaRPr lang="en-US" sz="2600" kern="1200"/>
        </a:p>
      </dsp:txBody>
      <dsp:txXfrm>
        <a:off x="0" y="478512"/>
        <a:ext cx="3714749" cy="2228849"/>
      </dsp:txXfrm>
    </dsp:sp>
    <dsp:sp modelId="{C3311BE3-DEBF-4AFF-973C-2607D62BABE8}">
      <dsp:nvSpPr>
        <dsp:cNvPr id="0" name=""/>
        <dsp:cNvSpPr/>
      </dsp:nvSpPr>
      <dsp:spPr>
        <a:xfrm>
          <a:off x="4086225" y="478512"/>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a:t>Facial identification to find missing children</a:t>
          </a:r>
          <a:endParaRPr lang="en-US" sz="2600" kern="1200"/>
        </a:p>
      </dsp:txBody>
      <dsp:txXfrm>
        <a:off x="4086225" y="478512"/>
        <a:ext cx="3714749" cy="2228849"/>
      </dsp:txXfrm>
    </dsp:sp>
    <dsp:sp modelId="{9C6F9689-5F6A-4CF8-80D3-623A55ED0832}">
      <dsp:nvSpPr>
        <dsp:cNvPr id="0" name=""/>
        <dsp:cNvSpPr/>
      </dsp:nvSpPr>
      <dsp:spPr>
        <a:xfrm>
          <a:off x="8172449" y="478512"/>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a:t>Sentiment analysis to learn how customers feel</a:t>
          </a:r>
          <a:endParaRPr lang="en-US" sz="2600" kern="1200"/>
        </a:p>
      </dsp:txBody>
      <dsp:txXfrm>
        <a:off x="8172449" y="478512"/>
        <a:ext cx="3714749" cy="2228849"/>
      </dsp:txXfrm>
    </dsp:sp>
    <dsp:sp modelId="{E6781047-74C8-49A9-84A2-65CEF4E4DA20}">
      <dsp:nvSpPr>
        <dsp:cNvPr id="0" name=""/>
        <dsp:cNvSpPr/>
      </dsp:nvSpPr>
      <dsp:spPr>
        <a:xfrm>
          <a:off x="0" y="3078837"/>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dirty="0"/>
            <a:t>Facial detection to calculate the male/female ratio at a nightclub</a:t>
          </a:r>
          <a:endParaRPr lang="en-US" sz="2600" kern="1200" dirty="0"/>
        </a:p>
      </dsp:txBody>
      <dsp:txXfrm>
        <a:off x="0" y="3078837"/>
        <a:ext cx="3714749" cy="2228849"/>
      </dsp:txXfrm>
    </dsp:sp>
    <dsp:sp modelId="{549B1AB0-ADDB-4FD9-8CD6-DA86DFBFEB20}">
      <dsp:nvSpPr>
        <dsp:cNvPr id="0" name=""/>
        <dsp:cNvSpPr/>
      </dsp:nvSpPr>
      <dsp:spPr>
        <a:xfrm>
          <a:off x="4086225" y="3078837"/>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a:t>Language understanding to allow automated support bots to understand natural language</a:t>
          </a:r>
          <a:endParaRPr lang="en-US" sz="2600" kern="1200"/>
        </a:p>
      </dsp:txBody>
      <dsp:txXfrm>
        <a:off x="4086225" y="3078837"/>
        <a:ext cx="3714749" cy="2228849"/>
      </dsp:txXfrm>
    </dsp:sp>
    <dsp:sp modelId="{C61261E1-990D-494F-8A5A-09065E198C64}">
      <dsp:nvSpPr>
        <dsp:cNvPr id="0" name=""/>
        <dsp:cNvSpPr/>
      </dsp:nvSpPr>
      <dsp:spPr>
        <a:xfrm>
          <a:off x="8172449" y="3078837"/>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a:t>Object recognition to enable a blind person to read a menu</a:t>
          </a:r>
          <a:endParaRPr lang="en-US" sz="2600" kern="1200"/>
        </a:p>
      </dsp:txBody>
      <dsp:txXfrm>
        <a:off x="8172449" y="3078837"/>
        <a:ext cx="3714749" cy="22288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AI Immersion Workshop</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5/6/2017 8:37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AI Immersion Workshop</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5/6/2017 8:37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icrosoft.com/cognitive-services/en-us/blucup-zero-keyboard"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icrosoft.com/cognitiv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5/6/2017 8:37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 </a:t>
            </a:r>
            <a:r>
              <a:rPr lang="en-US" baseline="0" dirty="0"/>
              <a:t>as a free trial on the website microsoft.com/cognitive. There are also SDKs and Samples available on GitHub or through </a:t>
            </a:r>
            <a:r>
              <a:rPr lang="en-US" baseline="0" dirty="0" err="1"/>
              <a:t>NuGet</a:t>
            </a:r>
            <a:r>
              <a:rPr lang="en-US" baseline="0" dirty="0"/>
              <a:t>, Maven, and </a:t>
            </a:r>
            <a:r>
              <a:rPr lang="en-US" baseline="0" dirty="0" err="1"/>
              <a:t>Cocoapods</a:t>
            </a:r>
            <a:r>
              <a:rPr lang="en-US" baseline="0" dirty="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dirty="0"/>
              <a:t>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9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9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baseline="0" dirty="0">
                <a:solidFill>
                  <a:schemeClr val="tx1"/>
                </a:solidFill>
                <a:effectLst/>
                <a:latin typeface="Segoe UI Light" pitchFamily="34" charset="0"/>
                <a:ea typeface="+mn-ea"/>
                <a:cs typeface="+mn-cs"/>
              </a:rPr>
              <a:t>Emotion API: </a:t>
            </a:r>
            <a:r>
              <a:rPr lang="en-US" baseline="0" dirty="0"/>
              <a:t>is available in the Azure marketplace, as a free trial on the website microsoft.com/cognitive. </a:t>
            </a:r>
            <a:r>
              <a:rPr lang="en-US" strike="noStrike" baseline="0" dirty="0"/>
              <a:t>See Computer Vision description.</a:t>
            </a:r>
          </a:p>
          <a:p>
            <a:pPr marL="0" lvl="0" indent="0">
              <a:buFont typeface="Arial" panose="020B0604020202020204" pitchFamily="34" charset="0"/>
              <a:buNone/>
            </a:pPr>
            <a:endParaRPr lang="en-US" sz="900" b="0" i="0" u="none" strike="sng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900" b="0" i="0" u="none" strike="noStrike" kern="1200" baseline="0" dirty="0" err="1">
                <a:solidFill>
                  <a:schemeClr val="tx1"/>
                </a:solidFill>
                <a:effectLst/>
                <a:latin typeface="Segoe UI Light" pitchFamily="34" charset="0"/>
                <a:ea typeface="+mn-ea"/>
                <a:cs typeface="+mn-cs"/>
              </a:rPr>
              <a:t>tv</a:t>
            </a:r>
            <a:r>
              <a:rPr lang="en-US" sz="900" b="0" i="0" u="none" strike="noStrike" kern="1200" baseline="0" dirty="0">
                <a:solidFill>
                  <a:schemeClr val="tx1"/>
                </a:solidFill>
                <a:effectLst/>
                <a:latin typeface="Segoe UI Light" pitchFamily="34" charset="0"/>
                <a:ea typeface="+mn-ea"/>
                <a:cs typeface="+mn-cs"/>
              </a:rPr>
              <a:t> studio wants to track responses to a pilot. </a:t>
            </a:r>
          </a:p>
          <a:p>
            <a:pPr marL="0" lvl="0" indent="0">
              <a:buFont typeface="Arial" panose="020B0604020202020204" pitchFamily="34" charset="0"/>
              <a:buNone/>
            </a:pPr>
            <a:endParaRPr lang="en-US"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dirty="0">
                <a:solidFill>
                  <a:schemeClr val="tx1"/>
                </a:solidFill>
                <a:effectLst/>
                <a:latin typeface="Segoe UI Light" pitchFamily="34" charset="0"/>
                <a:ea typeface="+mn-ea"/>
                <a:cs typeface="+mn-cs"/>
              </a:rPr>
              <a:t>Video API: </a:t>
            </a:r>
            <a:r>
              <a:rPr lang="en-US" baseline="0" dirty="0"/>
              <a:t>as a free trial on the website microsoft.com/cognitive.</a:t>
            </a:r>
            <a:r>
              <a:rPr lang="en-US" strike="noStrike" baseline="0" dirty="0"/>
              <a:t>  See Computer Vision description.</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It</a:t>
            </a:r>
            <a:r>
              <a:rPr lang="en-US" sz="900" b="1"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dirty="0"/>
              <a:t> Use cases:</a:t>
            </a:r>
            <a:r>
              <a:rPr lang="en-US" baseline="0" dirty="0"/>
              <a:t> </a:t>
            </a:r>
            <a:r>
              <a:rPr lang="en-US" sz="900" b="0" i="0" u="none" strike="noStrike" kern="1200" dirty="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dirty="0"/>
              <a:t> </a:t>
            </a:r>
            <a:r>
              <a:rPr lang="en-US" sz="900" b="0" i="0" u="none" strike="noStrike" kern="1200" dirty="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dirty="0"/>
              <a:t> </a:t>
            </a:r>
          </a:p>
          <a:p>
            <a:pPr marL="0" lvl="0" indent="0">
              <a:buFont typeface="Arial" panose="020B0604020202020204" pitchFamily="34" charset="0"/>
              <a:buNone/>
            </a:pPr>
            <a:endParaRPr lang="en-US" baseline="0"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1384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Image from https://www.microsoft.com/cognitive-services/en-us/computer-vision-api/documentation/analyzeimage</a:t>
            </a:r>
          </a:p>
          <a:p>
            <a:r>
              <a:rPr lang="en-US" dirty="0"/>
              <a:t>Text at https://www.microsoft.com/cognitive-services/en-us/computer-vision-api/documentation/Images/86categories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109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2549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Facial detection constraints and excellent documentation at https://dev.projectoxford.ai/docs/services/563879b61984550e40cbbe8d/operations/563879b61984550f30395236</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19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http://www.kcconfidential.com/wp-content/uploads/2013/08/orange-is-the-new-black-cast-2.jpg</a:t>
            </a:r>
          </a:p>
          <a:p>
            <a:r>
              <a:rPr lang="en-US" dirty="0"/>
              <a:t>http://i.huffpost.com/gen/2364914/images/o-GRUMPY-CAT-facebook.jpg</a:t>
            </a:r>
          </a:p>
          <a:p>
            <a:r>
              <a:rPr lang="en-US" dirty="0"/>
              <a:t>https://pbs.twimg.com/media/CsgiyNWVYAACAG-.jpg:large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5/7/2017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4395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913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3181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Edge.  </a:t>
            </a:r>
          </a:p>
          <a:p>
            <a:endParaRPr lang="en-US" dirty="0"/>
          </a:p>
          <a:p>
            <a:r>
              <a:rPr lang="en-US" dirty="0"/>
              <a:t>Speech to Text: Four score and seven years ago, our forefathers</a:t>
            </a:r>
            <a:r>
              <a:rPr lang="en-US" baseline="0" dirty="0"/>
              <a:t> brought forth on this continent, …</a:t>
            </a:r>
          </a:p>
          <a:p>
            <a:r>
              <a:rPr lang="en-US" dirty="0"/>
              <a:t>Text to Speech: How may</a:t>
            </a:r>
            <a:r>
              <a:rPr lang="en-US" baseline="0" dirty="0"/>
              <a:t> I serve you, Khaleesi?  </a:t>
            </a:r>
          </a:p>
          <a:p>
            <a:endParaRPr lang="en-US" baseline="0" dirty="0"/>
          </a:p>
          <a:p>
            <a:r>
              <a:rPr lang="en-US" baseline="0" dirty="0"/>
              <a:t>Speaker Recognition: President demo</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9:08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301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498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Bing Spell Check API: </a:t>
            </a:r>
            <a:r>
              <a:rPr lang="en-US" sz="900" b="0" i="0" u="none" strike="noStrike" kern="1200" dirty="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900" b="0" i="0" u="none" strike="noStrike" kern="1200" baseline="0" dirty="0">
                <a:solidFill>
                  <a:schemeClr val="tx1"/>
                </a:solidFill>
                <a:effectLst/>
                <a:latin typeface="Segoe UI Light" pitchFamily="34" charset="0"/>
                <a:ea typeface="+mn-ea"/>
                <a:cs typeface="+mn-cs"/>
              </a:rPr>
              <a:t> Cognitive Services </a:t>
            </a:r>
            <a:r>
              <a:rPr lang="en-US" sz="900" b="0" i="0" u="none" strike="noStrike" kern="1200" dirty="0">
                <a:solidFill>
                  <a:schemeClr val="tx1"/>
                </a:solidFill>
                <a:effectLst/>
                <a:latin typeface="Segoe UI Light" pitchFamily="34" charset="0"/>
                <a:ea typeface="+mn-ea"/>
                <a:cs typeface="+mn-cs"/>
              </a:rPr>
              <a:t>for customers with low-volume and high-latency jobs.  For high-volume and low-latency we have an internal API which may be more suitable.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900" b="0" i="0" u="none" strike="noStrike" kern="1200" baseline="0" dirty="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900" b="0" i="0" u="none" strike="noStrike" kern="1200" baseline="0" dirty="0" err="1">
                <a:solidFill>
                  <a:schemeClr val="tx1"/>
                </a:solidFill>
                <a:effectLst/>
                <a:latin typeface="Segoe UI Light" pitchFamily="34" charset="0"/>
                <a:ea typeface="+mn-ea"/>
                <a:cs typeface="+mn-cs"/>
              </a:rPr>
              <a:t>febuary</a:t>
            </a:r>
            <a:r>
              <a:rPr lang="en-US" sz="900" b="0" i="0" u="none" strike="noStrike" kern="1200" baseline="0" dirty="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900" b="0" i="0" u="none" strike="noStrike" kern="1200" baseline="0" dirty="0" err="1">
                <a:solidFill>
                  <a:schemeClr val="tx1"/>
                </a:solidFill>
                <a:effectLst/>
                <a:latin typeface="Segoe UI Light" pitchFamily="34" charset="0"/>
                <a:ea typeface="+mn-ea"/>
                <a:cs typeface="+mn-cs"/>
              </a:rPr>
              <a:t>stephen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baseline="0" dirty="0" err="1">
                <a:solidFill>
                  <a:schemeClr val="tx1"/>
                </a:solidFill>
                <a:effectLst/>
                <a:latin typeface="Segoe UI Light" pitchFamily="34" charset="0"/>
                <a:ea typeface="+mn-ea"/>
                <a:cs typeface="+mn-cs"/>
              </a:rPr>
              <a:t>spielberg</a:t>
            </a:r>
            <a:r>
              <a:rPr lang="en-US" sz="900" b="0" i="0" u="none" strike="noStrike" kern="1200" baseline="0" dirty="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900" b="0" i="0" u="none" strike="noStrike" kern="1200" baseline="0" dirty="0">
              <a:solidFill>
                <a:schemeClr val="tx1"/>
              </a:solidFill>
              <a:effectLst/>
              <a:latin typeface="Segoe UI Light" pitchFamily="34" charset="0"/>
              <a:ea typeface="+mn-ea"/>
              <a:cs typeface="+mn-cs"/>
            </a:endParaRPr>
          </a:p>
          <a:p>
            <a:r>
              <a:rPr lang="en-US" sz="900" b="1" i="0" u="none" strike="noStrike" kern="1200" baseline="0" dirty="0">
                <a:solidFill>
                  <a:schemeClr val="tx1"/>
                </a:solidFill>
                <a:effectLst/>
                <a:latin typeface="Segoe UI Light" pitchFamily="34" charset="0"/>
                <a:ea typeface="+mn-ea"/>
                <a:cs typeface="+mn-cs"/>
              </a:rPr>
              <a:t>Web Language Model API: </a:t>
            </a:r>
            <a:r>
              <a:rPr lang="en-US" sz="900" b="0" i="0" u="none" strike="noStrike" kern="1200" dirty="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dirty="0"/>
              <a:t> Use this API to insert spaces into a string of words without spaces, like a hashtag or URL.  Use this API to </a:t>
            </a:r>
            <a:r>
              <a:rPr lang="en-US" dirty="0" err="1"/>
              <a:t>rerank</a:t>
            </a:r>
            <a:r>
              <a:rPr lang="en-US" dirty="0"/>
              <a:t> machine translation/speech recognition candidate sentences based on probability of the sentence.  </a:t>
            </a:r>
          </a:p>
          <a:p>
            <a:endParaRPr lang="en-US" dirty="0"/>
          </a:p>
          <a:p>
            <a:r>
              <a:rPr lang="en-US" dirty="0"/>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also have SDKs available for </a:t>
            </a:r>
            <a:r>
              <a:rPr lang="en-US" baseline="0" dirty="0" err="1"/>
              <a:t>WebLM</a:t>
            </a:r>
            <a:endParaRPr lang="en-US" dirty="0"/>
          </a:p>
          <a:p>
            <a:endParaRPr lang="en-US" sz="900" b="0" i="0" u="none" strike="noStrike" kern="1200" baseline="0" dirty="0">
              <a:solidFill>
                <a:schemeClr val="tx1"/>
              </a:solidFill>
              <a:effectLst/>
              <a:latin typeface="Segoe UI Light" pitchFamily="34" charset="0"/>
              <a:ea typeface="+mn-ea"/>
              <a:cs typeface="+mn-cs"/>
            </a:endParaRPr>
          </a:p>
          <a:p>
            <a:endParaRPr lang="en-US" sz="900" b="0" i="0" u="none" strike="noStrike"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Light" pitchFamily="34" charset="0"/>
                <a:ea typeface="+mn-ea"/>
                <a:cs typeface="+mn-cs"/>
              </a:rPr>
              <a:t>Linguistic Analysis API</a:t>
            </a:r>
            <a:r>
              <a:rPr lang="en-US" sz="900" b="0" i="0" u="none" strike="noStrike" kern="1200" baseline="0" dirty="0">
                <a:solidFill>
                  <a:schemeClr val="tx1"/>
                </a:solidFill>
                <a:effectLst/>
                <a:latin typeface="Segoe UI Light" pitchFamily="34" charset="0"/>
                <a:ea typeface="+mn-ea"/>
                <a:cs typeface="+mn-cs"/>
              </a:rPr>
              <a:t>: </a:t>
            </a:r>
            <a:r>
              <a:rPr lang="en-US" dirty="0"/>
              <a:t>The</a:t>
            </a:r>
            <a:r>
              <a:rPr lang="en-US" baseline="0" dirty="0"/>
              <a:t> L</a:t>
            </a:r>
            <a:r>
              <a:rPr lang="en-US" dirty="0"/>
              <a:t>inguistic Analysis</a:t>
            </a:r>
            <a:r>
              <a:rPr lang="en-US" baseline="0" dirty="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also have SDKs available for Linguistic Analysis.</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Light" pitchFamily="34" charset="0"/>
                <a:ea typeface="+mn-ea"/>
                <a:cs typeface="+mn-cs"/>
              </a:rPr>
              <a:t>LUIS: </a:t>
            </a:r>
            <a:r>
              <a:rPr lang="en-US" sz="900" b="0" i="0" u="none" strike="noStrike" kern="1200" dirty="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900" b="0" i="0" u="none" strike="noStrike" kern="1200" dirty="0" err="1">
                <a:solidFill>
                  <a:schemeClr val="tx1"/>
                </a:solidFill>
                <a:effectLst/>
                <a:latin typeface="Segoe UI Light" pitchFamily="34" charset="0"/>
                <a:ea typeface="+mn-ea"/>
                <a:cs typeface="+mn-cs"/>
              </a:rPr>
              <a:t>webhooks</a:t>
            </a:r>
            <a:r>
              <a:rPr lang="en-US" sz="900" b="0" i="0" u="none" strike="noStrike" kern="1200" dirty="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900" b="0" i="0" u="none" strike="noStrike" kern="1200" dirty="0">
                <a:solidFill>
                  <a:schemeClr val="tx1"/>
                </a:solidFill>
                <a:effectLst/>
                <a:latin typeface="Segoe UI Light" pitchFamily="34" charset="0"/>
                <a:ea typeface="+mn-ea"/>
                <a:cs typeface="+mn-cs"/>
              </a:rPr>
            </a:b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513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5/6/2017 8:37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7809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https://azure.microsoft.com/en-us/documentation/articles/cognitive-services-text-analytics-quick-start/</a:t>
            </a:r>
          </a:p>
          <a:p>
            <a:endParaRPr lang="en-US" dirty="0"/>
          </a:p>
        </p:txBody>
      </p:sp>
    </p:spTree>
    <p:extLst>
      <p:ext uri="{BB962C8B-B14F-4D97-AF65-F5344CB8AC3E}">
        <p14:creationId xmlns:p14="http://schemas.microsoft.com/office/powerpoint/2010/main" val="3711568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5/7/2017 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79276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9:10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1627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5765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9:12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838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2463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Academic Knowledge API: </a:t>
            </a:r>
            <a:r>
              <a:rPr lang="en-US" sz="900" b="0" i="0" u="none" strike="noStrike" kern="1200" dirty="0">
                <a:solidFill>
                  <a:schemeClr val="tx1"/>
                </a:solidFill>
                <a:effectLst/>
                <a:latin typeface="Segoe UI Light" pitchFamily="34" charset="0"/>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dirty="0"/>
              <a:t> </a:t>
            </a:r>
            <a:r>
              <a:rPr lang="en-US" sz="900" b="0" i="0" u="none" strike="noStrike" kern="1200" dirty="0">
                <a:solidFill>
                  <a:schemeClr val="tx1"/>
                </a:solidFill>
                <a:effectLst/>
                <a:latin typeface="Segoe UI Light" pitchFamily="34" charset="0"/>
                <a:ea typeface="+mn-ea"/>
                <a:cs typeface="+mn-cs"/>
              </a:rPr>
              <a:t>1. Developers can use this API to build search features such as the knowledge-based query auto-suggest and search results at  http://academic.microsoft.com.  </a:t>
            </a:r>
            <a:br>
              <a:rPr lang="en-US" sz="900" b="0" i="0" u="none" strike="noStrike" kern="1200" dirty="0">
                <a:solidFill>
                  <a:schemeClr val="tx1"/>
                </a:solidFill>
                <a:effectLst/>
                <a:latin typeface="Segoe UI Light" pitchFamily="34" charset="0"/>
                <a:ea typeface="+mn-ea"/>
                <a:cs typeface="+mn-cs"/>
              </a:rPr>
            </a:br>
            <a:r>
              <a:rPr lang="en-US" sz="900" b="0" i="0" u="none" strike="noStrike" kern="1200" dirty="0">
                <a:solidFill>
                  <a:schemeClr val="tx1"/>
                </a:solidFill>
                <a:effectLst/>
                <a:latin typeface="Segoe UI Light" pitchFamily="34" charset="0"/>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 publication about our approach can be found here: http://research.microsoft.com/apps/pubs/default.aspx?id=246609  </a:t>
            </a:r>
            <a:r>
              <a:rPr lang="en-US" sz="900" b="0" i="0" u="none" strike="noStrike" kern="1200" dirty="0">
                <a:solidFill>
                  <a:schemeClr val="tx1"/>
                </a:solidFill>
                <a:effectLst/>
                <a:latin typeface="Segoe UI Light" pitchFamily="34" charset="0"/>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Knowledge Exploration Service API: </a:t>
            </a:r>
            <a:r>
              <a:rPr lang="en-US" sz="900" b="0" i="0" u="none" strike="noStrike" kern="1200" dirty="0">
                <a:solidFill>
                  <a:schemeClr val="tx1"/>
                </a:solidFill>
                <a:effectLst/>
                <a:latin typeface="Segoe UI Light" pitchFamily="34" charset="0"/>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dirty="0"/>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900" b="0" i="0" u="none" strike="noStrike" kern="1200" dirty="0">
                <a:solidFill>
                  <a:schemeClr val="tx1"/>
                </a:solidFill>
                <a:effectLst/>
                <a:latin typeface="Segoe UI Light" pitchFamily="34" charset="0"/>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Entity</a:t>
            </a:r>
            <a:r>
              <a:rPr lang="en-US" b="1" baseline="0" dirty="0"/>
              <a:t> Linking Service API: </a:t>
            </a:r>
            <a:r>
              <a:rPr lang="en-US" sz="900" b="0" i="0" u="none" strike="noStrike" kern="1200" dirty="0">
                <a:solidFill>
                  <a:schemeClr val="tx1"/>
                </a:solidFill>
                <a:effectLst/>
                <a:latin typeface="Segoe UI Light" pitchFamily="34" charset="0"/>
                <a:ea typeface="+mn-ea"/>
                <a:cs typeface="+mn-cs"/>
              </a:rPr>
              <a:t> Given a specific paragraph of text within a document, the Entity Linking will recognize and identify each separate entity based on the context and linking the entity to </a:t>
            </a:r>
            <a:r>
              <a:rPr lang="en-US" sz="900" b="0" i="0" u="none" strike="noStrike" kern="1200" dirty="0" err="1">
                <a:solidFill>
                  <a:schemeClr val="tx1"/>
                </a:solidFill>
                <a:effectLst/>
                <a:latin typeface="Segoe UI Light" pitchFamily="34" charset="0"/>
                <a:ea typeface="+mn-ea"/>
                <a:cs typeface="+mn-cs"/>
              </a:rPr>
              <a:t>wikipedia</a:t>
            </a:r>
            <a:r>
              <a:rPr lang="en-US" sz="900" b="0" i="0" u="none" strike="noStrike" kern="1200" dirty="0">
                <a:solidFill>
                  <a:schemeClr val="tx1"/>
                </a:solidFill>
                <a:effectLst/>
                <a:latin typeface="Segoe UI Light" pitchFamily="34" charset="0"/>
                <a:ea typeface="+mn-ea"/>
                <a:cs typeface="+mn-cs"/>
              </a:rPr>
              <a:t>.</a:t>
            </a:r>
            <a:r>
              <a:rPr lang="en-US" dirty="0"/>
              <a:t> Use cases: </a:t>
            </a:r>
            <a:r>
              <a:rPr lang="en-US" sz="900" b="0" i="0" u="none" strike="noStrike" kern="1200" dirty="0">
                <a:solidFill>
                  <a:schemeClr val="tx1"/>
                </a:solidFill>
                <a:effectLst/>
                <a:latin typeface="Segoe UI Light" pitchFamily="34" charset="0"/>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baseline="0" dirty="0"/>
              <a:t>We also have SDKs available for Entity Linking.</a:t>
            </a:r>
            <a:endParaRPr lang="en-US" dirty="0"/>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6584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671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(AOL, Apple, Amazon, Yahoo etc.) partners. In total, we have 4 Search APIs for web, image, video and news search. In addition we provide access to our Autosuggest (type-ahead) and Spell Check services.</a:t>
            </a:r>
            <a:r>
              <a:rPr lang="en-US" dirty="0"/>
              <a:t> </a:t>
            </a:r>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dirty="0"/>
              <a:t> </a:t>
            </a:r>
          </a:p>
          <a:p>
            <a:pPr marL="0" lvl="0" indent="0">
              <a:buFont typeface="Arial" panose="020B0604020202020204" pitchFamily="34" charset="0"/>
              <a:buNone/>
            </a:pPr>
            <a:endParaRPr lang="en-US" b="0" baseline="0"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766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5/6/2017 8:37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dirty="0"/>
              <a:t>AI Immersion Workshop</a:t>
            </a:r>
          </a:p>
        </p:txBody>
      </p:sp>
    </p:spTree>
    <p:extLst>
      <p:ext uri="{BB962C8B-B14F-4D97-AF65-F5344CB8AC3E}">
        <p14:creationId xmlns:p14="http://schemas.microsoft.com/office/powerpoint/2010/main" val="4274670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4491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Here’s a preview of the Seeing AI app, which started as a research project that helps people who are visually impaired or blind to understand who and what is around them. </a:t>
            </a:r>
          </a:p>
          <a:p>
            <a:endParaRPr lang="en-US" dirty="0"/>
          </a:p>
          <a:p>
            <a:pPr>
              <a:spcAft>
                <a:spcPts val="1800"/>
              </a:spcAft>
            </a:pPr>
            <a:r>
              <a:rPr lang="en-US" sz="900" dirty="0">
                <a:solidFill>
                  <a:schemeClr val="bg1"/>
                </a:solidFill>
              </a:rPr>
              <a:t>The app will use computer vision, image &amp; speech recognition, natural language processing and machine learning from Microsoft Cognitive Services.</a:t>
            </a:r>
            <a:r>
              <a:rPr lang="en-US" sz="900" baseline="0" dirty="0">
                <a:solidFill>
                  <a:schemeClr val="bg1"/>
                </a:solidFill>
              </a:rPr>
              <a:t> </a:t>
            </a:r>
            <a:r>
              <a:rPr lang="en-US" sz="900" dirty="0">
                <a:solidFill>
                  <a:schemeClr val="bg1"/>
                </a:solidFill>
              </a:rPr>
              <a:t>The app is under development and is not available today but it shows what’s possible with the APIs. </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839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err="1">
                <a:solidFill>
                  <a:schemeClr val="tx1"/>
                </a:solidFill>
                <a:effectLst/>
                <a:latin typeface="Segoe UI Light" pitchFamily="34" charset="0"/>
                <a:ea typeface="+mn-ea"/>
                <a:cs typeface="+mn-cs"/>
                <a:hlinkClick r:id="rId3"/>
              </a:rPr>
              <a:t>Vigiglobe</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Vigiglobe</a:t>
            </a:r>
            <a:r>
              <a:rPr lang="en-US" sz="900" kern="1200" dirty="0">
                <a:solidFill>
                  <a:schemeClr val="tx1"/>
                </a:solidFill>
                <a:effectLst/>
                <a:latin typeface="Segoe UI Light" pitchFamily="34" charset="0"/>
                <a:ea typeface="+mn-ea"/>
                <a:cs typeface="+mn-cs"/>
              </a:rPr>
              <a:t> saw an opportunity to analyze not only what was being said on social media, but also the context in which it was being discussed. The team created proprietary algorithms to accurately interpret and contextualize social media messages in real time. Using the Computer Vision API of Microsoft </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187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err="1">
                <a:solidFill>
                  <a:schemeClr val="tx1"/>
                </a:solidFill>
                <a:effectLst/>
                <a:latin typeface="Segoe UI Light" pitchFamily="34" charset="0"/>
                <a:ea typeface="+mn-ea"/>
                <a:cs typeface="+mn-cs"/>
                <a:hlinkClick r:id="rId3"/>
              </a:rPr>
              <a:t>Blucup</a:t>
            </a:r>
            <a:endParaRPr lang="en-US" dirty="0">
              <a:effectLst/>
            </a:endParaRPr>
          </a:p>
          <a:p>
            <a:r>
              <a:rPr lang="en-US" sz="900" kern="1200" dirty="0">
                <a:solidFill>
                  <a:schemeClr val="tx1"/>
                </a:solidFill>
                <a:effectLst/>
                <a:latin typeface="Segoe UI Light" pitchFamily="34" charset="0"/>
                <a:ea typeface="+mn-ea"/>
                <a:cs typeface="+mn-cs"/>
              </a:rPr>
              <a:t>Finland-based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was on a mission to solve a common problem: how can salespeople capture data while on the go? The company developed the Zero Keyboard app, which sales reps could use to record customer information quickly and add it automatically to their customer relationship management (CRM) systems using touch gestures, voice, and pictures. Using the Speech and Computer Vision APIs from Microsoft Cognitive Services,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provides customers with accurate results and rich features—all while speeding development internally.</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737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Pricing – preview pricing is subject to change; free tier available</a:t>
            </a:r>
          </a:p>
          <a:p>
            <a:endParaRPr lang="en-US" dirty="0"/>
          </a:p>
          <a:p>
            <a:r>
              <a:rPr lang="en-US" dirty="0"/>
              <a:t>Access to strong documentation,</a:t>
            </a:r>
            <a:r>
              <a:rPr lang="en-US" baseline="0" dirty="0"/>
              <a:t> sample code and community resources is critical for developers to be able to understand and become users of Cognitive Services.  Customize these links based on your own resources or use the ones listed here.  </a:t>
            </a:r>
          </a:p>
          <a:p>
            <a:endParaRPr lang="en-US" baseline="0" dirty="0"/>
          </a:p>
          <a:p>
            <a:endParaRPr lang="en-US" baseline="0" dirty="0"/>
          </a:p>
          <a:p>
            <a:endParaRPr lang="en-US" dirty="0"/>
          </a:p>
        </p:txBody>
      </p:sp>
    </p:spTree>
    <p:extLst>
      <p:ext uri="{BB962C8B-B14F-4D97-AF65-F5344CB8AC3E}">
        <p14:creationId xmlns:p14="http://schemas.microsoft.com/office/powerpoint/2010/main" val="2418191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476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9:17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1183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16394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pPr marL="228600" indent="-228600">
              <a:buFont typeface="+mj-lt"/>
              <a:buAutoNum type="arabicPeriod"/>
            </a:pPr>
            <a:r>
              <a:rPr lang="en-US" i="1" dirty="0"/>
              <a:t>We are bringing together Intelligence (Oxford) and Knowledge from the corpus of the web (Bing) </a:t>
            </a:r>
          </a:p>
          <a:p>
            <a:pPr marL="228600" indent="-228600">
              <a:buFont typeface="+mj-lt"/>
              <a:buAutoNum type="arabicPeriod"/>
            </a:pPr>
            <a:r>
              <a:rPr lang="en-US" i="1" dirty="0"/>
              <a:t>Cognitive = human perception and understanding, enabling your apps to see the world around them, to hear and talk back with the users—to have a human side. </a:t>
            </a:r>
          </a:p>
          <a:p>
            <a:endParaRPr lang="en-US" dirty="0"/>
          </a:p>
          <a:p>
            <a:r>
              <a:rPr lang="en-US" sz="900" b="1" kern="1200" dirty="0">
                <a:solidFill>
                  <a:schemeClr val="tx1"/>
                </a:solidFill>
                <a:effectLst/>
                <a:latin typeface="Segoe UI Light" pitchFamily="34" charset="0"/>
                <a:ea typeface="+mn-ea"/>
                <a:cs typeface="+mn-cs"/>
              </a:rPr>
              <a:t>What are Microsoft Cognitive Services?</a:t>
            </a:r>
            <a:endParaRPr lang="en-US" b="1" dirty="0">
              <a:effectLst/>
            </a:endParaRPr>
          </a:p>
          <a:p>
            <a:r>
              <a:rPr lang="en-US" sz="900" kern="1200" dirty="0">
                <a:solidFill>
                  <a:schemeClr val="tx1"/>
                </a:solidFill>
                <a:effectLst/>
                <a:latin typeface="Segoe UI Light" pitchFamily="34" charset="0"/>
                <a:ea typeface="+mn-ea"/>
                <a:cs typeface="+mn-cs"/>
              </a:rPr>
              <a:t>Microsoft Cognitive Services is a new collection of intelligent APIs that allow systems to see, hear, speak, understand and interpret our needs using natural methods of communication. Developers can use these APIs to make their applications more intelligent, engaging and discoverable. To try Cognitive Services for free, visit </a:t>
            </a:r>
            <a:r>
              <a:rPr lang="en-US" sz="900" u="sng" kern="1200" dirty="0">
                <a:solidFill>
                  <a:schemeClr val="tx1"/>
                </a:solidFill>
                <a:effectLst/>
                <a:latin typeface="Segoe UI Light" pitchFamily="34" charset="0"/>
                <a:ea typeface="+mn-ea"/>
                <a:cs typeface="+mn-cs"/>
                <a:hlinkClick r:id="rId3"/>
              </a:rPr>
              <a:t>www.microsoft.com/cognitive</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9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r>
              <a:rPr lang="en-US" dirty="0">
                <a:effectLst/>
              </a:rPr>
              <a:t> </a:t>
            </a:r>
          </a:p>
          <a:p>
            <a:r>
              <a:rPr lang="en-US" b="1" dirty="0">
                <a:effectLst/>
              </a:rPr>
              <a:t>Cognitive Services includes:</a:t>
            </a:r>
          </a:p>
          <a:p>
            <a:pPr lvl="0"/>
            <a:r>
              <a:rPr lang="en-US" dirty="0">
                <a:effectLst/>
              </a:rPr>
              <a:t>Vision: From faces to feelings, allow apps to understand images and video</a:t>
            </a:r>
          </a:p>
          <a:p>
            <a:pPr lvl="0"/>
            <a:r>
              <a:rPr lang="en-US" dirty="0">
                <a:effectLst/>
              </a:rPr>
              <a:t>Speech: Hear and speak to users by filtering noise, identifying speakers, and understanding intent</a:t>
            </a:r>
          </a:p>
          <a:p>
            <a:pPr lvl="0"/>
            <a:r>
              <a:rPr lang="en-US" dirty="0">
                <a:effectLst/>
              </a:rPr>
              <a:t>Language: Process text and learn how to recognize what users want</a:t>
            </a:r>
          </a:p>
          <a:p>
            <a:pPr lvl="0"/>
            <a:r>
              <a:rPr lang="en-US" dirty="0">
                <a:effectLst/>
              </a:rPr>
              <a:t>Knowledge: Tap into rich knowledge amassed from the web, academia, or your own data</a:t>
            </a:r>
          </a:p>
          <a:p>
            <a:pPr lvl="0"/>
            <a:r>
              <a:rPr lang="en-US" dirty="0">
                <a:effectLst/>
              </a:rPr>
              <a:t>Search: Access billions of web pages, images, videos, and news with the power of Bing APIs</a:t>
            </a:r>
          </a:p>
          <a:p>
            <a:r>
              <a:rPr lang="en-US" dirty="0">
                <a:effectLst/>
              </a:rPr>
              <a:t> </a:t>
            </a:r>
          </a:p>
          <a:p>
            <a:endParaRPr lang="en-US" dirty="0">
              <a:effectLs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0197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0" dirty="0"/>
              <a:t>Flexible:  </a:t>
            </a:r>
            <a:r>
              <a:rPr lang="en-US" sz="900" dirty="0"/>
              <a:t>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Tap into </a:t>
            </a:r>
            <a:r>
              <a:rPr lang="en-US" sz="9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5/6/2017 8:45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8776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I will be speaking on the </a:t>
            </a:r>
            <a:r>
              <a:rPr lang="en-US" sz="900" u="sng" kern="1200" dirty="0">
                <a:solidFill>
                  <a:schemeClr val="tx1"/>
                </a:solidFill>
                <a:effectLst/>
                <a:latin typeface="Segoe UI Light" pitchFamily="34" charset="0"/>
                <a:ea typeface="+mn-ea"/>
                <a:cs typeface="+mn-cs"/>
                <a:hlinkClick r:id="rId3"/>
              </a:rPr>
              <a:t>Microsoft Cognitive Services</a:t>
            </a:r>
            <a:r>
              <a:rPr lang="en-US" sz="900" kern="1200" dirty="0">
                <a:solidFill>
                  <a:schemeClr val="tx1"/>
                </a:solidFill>
                <a:effectLst/>
                <a:latin typeface="Segoe UI Light" pitchFamily="34" charset="0"/>
                <a:ea typeface="+mn-ea"/>
                <a:cs typeface="+mn-cs"/>
              </a:rPr>
              <a:t>.  The Cognitive Services are a set of APIs that provide cognitive functionality like object recognition, emotion detection, facial identification, speech understanding, sentiment analysis, text analytics, and more.  Previously, you would need advanced knowledge of machine learning in order to perform such tasks.  But Microsoft Research has used powerful machine learning algorithms to solve these commonly-used scenarios, and make them available with a simple API call.  For example, you can send a picture to our facial detection API, and we will return age, gender, head pose, smile, facial hair information, facial bounding box, and 27 landmarks for each face in the image.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Imagine the scenarios this enables!  In retail or at a trade show, a company could use emotion detection to see how people are reacting to their products.  Facial identification could be used to find missing children quickly at an amusement park.  The facial APIs could determine the male/female ratio at a nightclub, as well as identifying VIP guests or banned guests.  The language understanding service can allow automated support bots to understand natural language.  The object recognition capabilities can enable a blind person to read a menu in a restaurant or have his surroundings described to him.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4050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a:solidFill>
                  <a:schemeClr val="tx1"/>
                </a:solidFill>
                <a:effectLst/>
                <a:latin typeface="Segoe UI Light" pitchFamily="34" charset="0"/>
                <a:ea typeface="+mn-ea"/>
                <a:cs typeface="+mn-cs"/>
                <a:hlinkClick r:id="rId3"/>
              </a:rPr>
              <a:t>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93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a:t>
            </a:r>
            <a:r>
              <a:rPr lang="en-US" baseline="0" dirty="0"/>
              <a:t> is calling Vision API to get tags and description.  </a:t>
            </a:r>
            <a:endParaRPr lang="en-US" dirty="0"/>
          </a:p>
          <a:p>
            <a:endParaRPr lang="en-US" dirty="0"/>
          </a:p>
          <a:p>
            <a:r>
              <a:rPr lang="en-US" dirty="0"/>
              <a:t>https://www.microsoft.com/cognitive-services/en-us/computer-vision-api/documentation/HowToCallVisionAPI</a:t>
            </a:r>
          </a:p>
          <a:p>
            <a:endParaRPr lang="en-US" dirty="0"/>
          </a:p>
          <a:p>
            <a:r>
              <a:rPr lang="en-US" dirty="0">
                <a:effectLst/>
              </a:rPr>
              <a:t>POST https://api.projectoxford.ai/vision/v1.0/analyze?visualFeatures=Description,Tags&amp;subscription-key=&lt;Your subscription key&gt;</a:t>
            </a:r>
          </a:p>
          <a:p>
            <a:endParaRPr lang="en-US" dirty="0">
              <a:effectLst/>
            </a:endParaRPr>
          </a:p>
          <a:p>
            <a:r>
              <a:rPr lang="en-US" baseline="0" dirty="0">
                <a:effectLst/>
              </a:rPr>
              <a:t>Security: can do this without subscription key in the URL (in header instead)</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1208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5/6/2017 8:50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438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346861" y="1654778"/>
            <a:ext cx="11089614" cy="3989767"/>
          </a:xfrm>
          <a:prstGeom prst="rect">
            <a:avLst/>
          </a:prstGeom>
        </p:spPr>
      </p:pic>
      <p:sp>
        <p:nvSpPr>
          <p:cNvPr id="15" name="Rectangle 14"/>
          <p:cNvSpPr/>
          <p:nvPr userDrawn="1"/>
        </p:nvSpPr>
        <p:spPr bwMode="auto">
          <a:xfrm>
            <a:off x="1112837" y="1654778"/>
            <a:ext cx="7162800" cy="4038600"/>
          </a:xfrm>
          <a:prstGeom prst="rect">
            <a:avLst/>
          </a:prstGeom>
          <a:gradFill>
            <a:gsLst>
              <a:gs pos="44000">
                <a:srgbClr val="FFFFFF"/>
              </a:gs>
              <a:gs pos="100000">
                <a:srgbClr val="FFFFFF">
                  <a:alpha val="0"/>
                </a:srgbClr>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10"/>
          <p:cNvSpPr txBox="1"/>
          <p:nvPr userDrawn="1"/>
        </p:nvSpPr>
        <p:spPr bwMode="black">
          <a:xfrm>
            <a:off x="294215" y="2659062"/>
            <a:ext cx="11887200" cy="1126462"/>
          </a:xfrm>
          <a:prstGeom prst="rect">
            <a:avLst/>
          </a:prstGeom>
          <a:noFill/>
        </p:spPr>
        <p:txBody>
          <a:bodyPr wrap="square" lIns="137160" tIns="146304" rIns="137160" bIns="146304" rtlCol="0">
            <a:spAutoFit/>
          </a:bodyPr>
          <a:lstStyle/>
          <a:p>
            <a:pPr>
              <a:lnSpc>
                <a:spcPct val="90000"/>
              </a:lnSpc>
              <a:spcAft>
                <a:spcPts val="600"/>
              </a:spcAft>
            </a:pPr>
            <a:r>
              <a:rPr lang="en-US" sz="6000" dirty="0">
                <a:gradFill>
                  <a:gsLst>
                    <a:gs pos="5435">
                      <a:schemeClr val="tx1"/>
                    </a:gs>
                    <a:gs pos="15000">
                      <a:schemeClr val="tx1"/>
                    </a:gs>
                  </a:gsLst>
                  <a:lin ang="5400000" scaled="0"/>
                </a:gradFill>
                <a:latin typeface="Segoe UI Light"/>
              </a:rPr>
              <a:t>AI Immersion Workshop</a:t>
            </a:r>
          </a:p>
        </p:txBody>
      </p:sp>
      <p:sp>
        <p:nvSpPr>
          <p:cNvPr id="12" name="TextBox 11"/>
          <p:cNvSpPr txBox="1"/>
          <p:nvPr userDrawn="1"/>
        </p:nvSpPr>
        <p:spPr bwMode="black">
          <a:xfrm>
            <a:off x="294215" y="3649662"/>
            <a:ext cx="10195024" cy="738664"/>
          </a:xfrm>
          <a:prstGeom prst="rect">
            <a:avLst/>
          </a:prstGeom>
          <a:noFill/>
        </p:spPr>
        <p:txBody>
          <a:bodyPr wrap="square" lIns="137160" tIns="146304" rIns="137160" bIns="146304" rtlCol="0">
            <a:spAutoFit/>
          </a:bodyPr>
          <a:lstStyle/>
          <a:p>
            <a:pPr>
              <a:lnSpc>
                <a:spcPct val="90000"/>
              </a:lnSpc>
              <a:spcAft>
                <a:spcPts val="600"/>
              </a:spcAft>
            </a:pPr>
            <a:r>
              <a:rPr lang="en-US" sz="3200" dirty="0">
                <a:gradFill>
                  <a:gsLst>
                    <a:gs pos="5435">
                      <a:schemeClr val="tx1"/>
                    </a:gs>
                    <a:gs pos="15000">
                      <a:schemeClr val="tx1"/>
                    </a:gs>
                  </a:gsLst>
                  <a:lin ang="5400000" scaled="0"/>
                </a:gradFill>
                <a:latin typeface="Segoe UI Light"/>
              </a:rPr>
              <a:t>May 9, 2017</a:t>
            </a:r>
            <a:r>
              <a:rPr lang="en-US" sz="3200" baseline="0" dirty="0">
                <a:gradFill>
                  <a:gsLst>
                    <a:gs pos="5435">
                      <a:schemeClr val="tx1"/>
                    </a:gs>
                    <a:gs pos="15000">
                      <a:schemeClr val="tx1"/>
                    </a:gs>
                  </a:gsLst>
                  <a:lin ang="5400000" scaled="0"/>
                </a:gradFill>
                <a:latin typeface="Segoe UI Light"/>
              </a:rPr>
              <a:t> </a:t>
            </a:r>
            <a:r>
              <a:rPr lang="en-US" sz="3200" dirty="0">
                <a:gradFill>
                  <a:gsLst>
                    <a:gs pos="5435">
                      <a:schemeClr val="tx1"/>
                    </a:gs>
                    <a:gs pos="15000">
                      <a:schemeClr val="tx1"/>
                    </a:gs>
                  </a:gsLst>
                  <a:lin ang="5400000" scaled="0"/>
                </a:gradFill>
                <a:latin typeface="Segoe UI Light"/>
              </a:rPr>
              <a:t>| W Seattle Hotel, Seattle, WA</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2280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18133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6316266" y="0"/>
            <a:ext cx="6120209" cy="6994524"/>
          </a:xfrm>
          <a:prstGeom prst="rect">
            <a:avLst/>
          </a:prstGeom>
        </p:spPr>
      </p:pic>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2358775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06858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399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844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493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0226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prstClr val="white">
                        <a:alpha val="50000"/>
                      </a:prstClr>
                    </a:gs>
                    <a:gs pos="86000">
                      <a:prstClr val="white">
                        <a:alpha val="50000"/>
                      </a:prst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973909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solidFill>
          <a:srgbClr val="52525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 y="1612233"/>
            <a:ext cx="12436478" cy="2911642"/>
          </a:xfrm>
          <a:prstGeom prst="rect">
            <a:avLst/>
          </a:prstGeom>
          <a:solidFill>
            <a:schemeClr val="accent6">
              <a:alpha val="7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Box 6"/>
          <p:cNvSpPr txBox="1"/>
          <p:nvPr userDrawn="1"/>
        </p:nvSpPr>
        <p:spPr bwMode="white">
          <a:xfrm>
            <a:off x="229667" y="1856411"/>
            <a:ext cx="11887200" cy="1209562"/>
          </a:xfrm>
          <a:prstGeom prst="rect">
            <a:avLst/>
          </a:prstGeom>
          <a:noFill/>
        </p:spPr>
        <p:txBody>
          <a:bodyPr wrap="square" lIns="182880" tIns="146304" rIns="182880" bIns="146304" rtlCol="0">
            <a:spAutoFit/>
          </a:bodyPr>
          <a:lstStyle/>
          <a:p>
            <a:pPr>
              <a:lnSpc>
                <a:spcPct val="90000"/>
              </a:lnSpc>
              <a:spcAft>
                <a:spcPts val="600"/>
              </a:spcAft>
            </a:pPr>
            <a:r>
              <a:rPr lang="en-US" sz="6600" dirty="0">
                <a:gradFill>
                  <a:gsLst>
                    <a:gs pos="2917">
                      <a:schemeClr val="tx1"/>
                    </a:gs>
                    <a:gs pos="30000">
                      <a:schemeClr val="tx1"/>
                    </a:gs>
                  </a:gsLst>
                  <a:lin ang="5400000" scaled="0"/>
                </a:gradFill>
                <a:latin typeface="+mj-lt"/>
              </a:rPr>
              <a:t>Microsoft</a:t>
            </a:r>
            <a:r>
              <a:rPr lang="en-US" sz="6600" baseline="0" dirty="0">
                <a:gradFill>
                  <a:gsLst>
                    <a:gs pos="2917">
                      <a:schemeClr val="tx1"/>
                    </a:gs>
                    <a:gs pos="30000">
                      <a:schemeClr val="tx1"/>
                    </a:gs>
                  </a:gsLst>
                  <a:lin ang="5400000" scaled="0"/>
                </a:gradFill>
                <a:latin typeface="+mj-lt"/>
              </a:rPr>
              <a:t> Data Science Summit</a:t>
            </a:r>
            <a:endParaRPr lang="en-US" sz="6600" dirty="0">
              <a:gradFill>
                <a:gsLst>
                  <a:gs pos="2917">
                    <a:schemeClr val="tx1"/>
                  </a:gs>
                  <a:gs pos="30000">
                    <a:schemeClr val="tx1"/>
                  </a:gs>
                </a:gsLst>
                <a:lin ang="5400000" scaled="0"/>
              </a:gradFill>
              <a:latin typeface="+mj-lt"/>
            </a:endParaRPr>
          </a:p>
        </p:txBody>
      </p:sp>
      <p:sp>
        <p:nvSpPr>
          <p:cNvPr id="11" name="TextBox 10"/>
          <p:cNvSpPr txBox="1"/>
          <p:nvPr userDrawn="1"/>
        </p:nvSpPr>
        <p:spPr bwMode="white">
          <a:xfrm>
            <a:off x="278698" y="3423809"/>
            <a:ext cx="10195024"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latin typeface="+mj-lt"/>
              </a:rPr>
              <a:t>Sept 26 – 27</a:t>
            </a:r>
            <a:r>
              <a:rPr lang="en-US" sz="3600" baseline="0" dirty="0">
                <a:gradFill>
                  <a:gsLst>
                    <a:gs pos="2917">
                      <a:schemeClr val="tx1"/>
                    </a:gs>
                    <a:gs pos="30000">
                      <a:schemeClr val="tx1"/>
                    </a:gs>
                  </a:gsLst>
                  <a:lin ang="5400000" scaled="0"/>
                </a:gradFill>
                <a:latin typeface="+mj-lt"/>
              </a:rPr>
              <a:t> | Atlanta, GA</a:t>
            </a:r>
            <a:endParaRPr lang="en-US" sz="3600" dirty="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95253" y="489050"/>
            <a:ext cx="1552931" cy="332660"/>
          </a:xfrm>
          <a:prstGeom prst="rect">
            <a:avLst/>
          </a:prstGeom>
        </p:spPr>
      </p:pic>
    </p:spTree>
    <p:extLst>
      <p:ext uri="{BB962C8B-B14F-4D97-AF65-F5344CB8AC3E}">
        <p14:creationId xmlns:p14="http://schemas.microsoft.com/office/powerpoint/2010/main" val="34684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Black">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15" name="Rectangle 14"/>
          <p:cNvSpPr/>
          <p:nvPr userDrawn="1"/>
        </p:nvSpPr>
        <p:spPr bwMode="auto">
          <a:xfrm>
            <a:off x="-1" y="1"/>
            <a:ext cx="8299005" cy="6994524"/>
          </a:xfrm>
          <a:prstGeom prst="rect">
            <a:avLst/>
          </a:prstGeom>
          <a:solidFill>
            <a:schemeClr val="accent6">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74638" y="2023254"/>
            <a:ext cx="7467599" cy="1791260"/>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a:t>
            </a:r>
            <a:r>
              <a:rPr lang="en-US" sz="5400" baseline="0" dirty="0">
                <a:gradFill>
                  <a:gsLst>
                    <a:gs pos="2917">
                      <a:schemeClr val="tx1"/>
                    </a:gs>
                    <a:gs pos="30000">
                      <a:schemeClr val="tx1"/>
                    </a:gs>
                  </a:gsLst>
                  <a:lin ang="5400000" scaled="0"/>
                </a:gradFill>
                <a:latin typeface="+mj-lt"/>
              </a:rPr>
              <a:t> Data </a:t>
            </a:r>
            <a:br>
              <a:rPr lang="en-US" sz="5400" baseline="0" dirty="0">
                <a:gradFill>
                  <a:gsLst>
                    <a:gs pos="2917">
                      <a:schemeClr val="tx1"/>
                    </a:gs>
                    <a:gs pos="30000">
                      <a:schemeClr val="tx1"/>
                    </a:gs>
                  </a:gsLst>
                  <a:lin ang="5400000" scaled="0"/>
                </a:gradFill>
                <a:latin typeface="+mj-lt"/>
              </a:rPr>
            </a:br>
            <a:r>
              <a:rPr lang="en-US" sz="5400" baseline="0" dirty="0">
                <a:gradFill>
                  <a:gsLst>
                    <a:gs pos="2917">
                      <a:schemeClr val="tx1"/>
                    </a:gs>
                    <a:gs pos="30000">
                      <a:schemeClr val="tx1"/>
                    </a:gs>
                  </a:gsLst>
                  <a:lin ang="5400000" scaled="0"/>
                </a:gradFill>
                <a:latin typeface="+mj-lt"/>
              </a:rPr>
              <a:t>Science Summit</a:t>
            </a:r>
            <a:endParaRPr lang="en-US" sz="5400" dirty="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03237" y="449262"/>
            <a:ext cx="1552931" cy="332660"/>
          </a:xfrm>
          <a:prstGeom prst="rect">
            <a:avLst/>
          </a:prstGeom>
        </p:spPr>
      </p:pic>
      <p:sp>
        <p:nvSpPr>
          <p:cNvPr id="11" name="TextBox 10"/>
          <p:cNvSpPr txBox="1"/>
          <p:nvPr userDrawn="1"/>
        </p:nvSpPr>
        <p:spPr bwMode="white">
          <a:xfrm>
            <a:off x="292673" y="3972357"/>
            <a:ext cx="10195024"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Sept 26 – 27</a:t>
            </a:r>
            <a:r>
              <a:rPr lang="en-US" sz="3200" baseline="0" dirty="0">
                <a:gradFill>
                  <a:gsLst>
                    <a:gs pos="2917">
                      <a:schemeClr val="tx1"/>
                    </a:gs>
                    <a:gs pos="30000">
                      <a:schemeClr val="tx1"/>
                    </a:gs>
                  </a:gsLst>
                  <a:lin ang="5400000" scaled="0"/>
                </a:gradFill>
                <a:latin typeface="+mj-lt"/>
              </a:rPr>
              <a:t> | Atlanta, GA</a:t>
            </a: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82866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9" name="Rectangle 8"/>
          <p:cNvSpPr/>
          <p:nvPr userDrawn="1"/>
        </p:nvSpPr>
        <p:spPr bwMode="auto">
          <a:xfrm>
            <a:off x="-1" y="1"/>
            <a:ext cx="8299005" cy="6994524"/>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74638" y="2023254"/>
            <a:ext cx="7467599" cy="1791260"/>
          </a:xfrm>
          <a:prstGeom prst="rect">
            <a:avLst/>
          </a:prstGeom>
          <a:noFill/>
        </p:spPr>
        <p:txBody>
          <a:bodyPr wrap="square" lIns="182880" tIns="146304" rIns="182880" bIns="146304" rtlCol="0">
            <a:spAutoFit/>
          </a:bodyPr>
          <a:lstStyle/>
          <a:p>
            <a:pPr>
              <a:lnSpc>
                <a:spcPct val="90000"/>
              </a:lnSpc>
              <a:spcAft>
                <a:spcPts val="600"/>
              </a:spcAft>
            </a:pPr>
            <a:r>
              <a:rPr lang="en-US" sz="5400" baseline="0" dirty="0">
                <a:gradFill>
                  <a:gsLst>
                    <a:gs pos="2917">
                      <a:schemeClr val="tx1"/>
                    </a:gs>
                    <a:gs pos="30000">
                      <a:schemeClr val="tx1"/>
                    </a:gs>
                  </a:gsLst>
                  <a:lin ang="5400000" scaled="0"/>
                </a:gradFill>
                <a:latin typeface="+mj-lt"/>
              </a:rPr>
              <a:t>Cognitive Services: Making AI Easy</a:t>
            </a:r>
            <a:endParaRPr lang="en-US" sz="5400" dirty="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03237" y="449262"/>
            <a:ext cx="1552931" cy="332660"/>
          </a:xfrm>
          <a:prstGeom prst="rect">
            <a:avLst/>
          </a:prstGeom>
        </p:spPr>
      </p:pic>
      <p:sp>
        <p:nvSpPr>
          <p:cNvPr id="11" name="TextBox 10"/>
          <p:cNvSpPr txBox="1"/>
          <p:nvPr userDrawn="1"/>
        </p:nvSpPr>
        <p:spPr bwMode="white">
          <a:xfrm>
            <a:off x="292673" y="3972357"/>
            <a:ext cx="10195024" cy="2819233"/>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Jennifer</a:t>
            </a:r>
            <a:r>
              <a:rPr lang="en-US" sz="3200" baseline="0" dirty="0">
                <a:gradFill>
                  <a:gsLst>
                    <a:gs pos="2917">
                      <a:schemeClr val="tx1"/>
                    </a:gs>
                    <a:gs pos="30000">
                      <a:schemeClr val="tx1"/>
                    </a:gs>
                  </a:gsLst>
                  <a:lin ang="5400000" scaled="0"/>
                </a:gradFill>
                <a:latin typeface="+mj-lt"/>
              </a:rPr>
              <a:t> Marsman</a:t>
            </a:r>
          </a:p>
          <a:p>
            <a:pPr>
              <a:lnSpc>
                <a:spcPct val="90000"/>
              </a:lnSpc>
              <a:spcAft>
                <a:spcPts val="600"/>
              </a:spcAft>
            </a:pPr>
            <a:r>
              <a:rPr lang="en-US" sz="3200" baseline="0" dirty="0">
                <a:gradFill>
                  <a:gsLst>
                    <a:gs pos="2917">
                      <a:schemeClr val="tx1"/>
                    </a:gs>
                    <a:gs pos="30000">
                      <a:schemeClr val="tx1"/>
                    </a:gs>
                  </a:gsLst>
                  <a:lin ang="5400000" scaled="0"/>
                </a:gradFill>
                <a:latin typeface="+mj-lt"/>
              </a:rPr>
              <a:t>Principal Software Development Engineer</a:t>
            </a:r>
          </a:p>
          <a:p>
            <a:pPr>
              <a:lnSpc>
                <a:spcPct val="90000"/>
              </a:lnSpc>
              <a:spcAft>
                <a:spcPts val="600"/>
              </a:spcAft>
            </a:pPr>
            <a:r>
              <a:rPr lang="en-US" sz="3200" baseline="0" dirty="0">
                <a:gradFill>
                  <a:gsLst>
                    <a:gs pos="2917">
                      <a:schemeClr val="tx1"/>
                    </a:gs>
                    <a:gs pos="30000">
                      <a:schemeClr val="tx1"/>
                    </a:gs>
                  </a:gsLst>
                  <a:lin ang="5400000" scaled="0"/>
                </a:gradFill>
                <a:latin typeface="+mj-lt"/>
              </a:rPr>
              <a:t>Microsoft Corporation</a:t>
            </a:r>
          </a:p>
          <a:p>
            <a:pPr>
              <a:lnSpc>
                <a:spcPct val="90000"/>
              </a:lnSpc>
              <a:spcAft>
                <a:spcPts val="600"/>
              </a:spcAft>
            </a:pPr>
            <a:r>
              <a:rPr lang="en-US" sz="3200" baseline="0" dirty="0">
                <a:gradFill>
                  <a:gsLst>
                    <a:gs pos="2917">
                      <a:schemeClr val="tx1"/>
                    </a:gs>
                    <a:gs pos="30000">
                      <a:schemeClr val="tx1"/>
                    </a:gs>
                  </a:gsLst>
                  <a:lin ang="5400000" scaled="0"/>
                </a:gradFill>
                <a:latin typeface="+mj-lt"/>
              </a:rPr>
              <a:t>http://blogs.msdn.microsoft.com/jennifer</a:t>
            </a:r>
          </a:p>
          <a:p>
            <a:pPr>
              <a:lnSpc>
                <a:spcPct val="90000"/>
              </a:lnSpc>
              <a:spcAft>
                <a:spcPts val="600"/>
              </a:spcAft>
            </a:pPr>
            <a:r>
              <a:rPr lang="en-US" sz="3200" dirty="0">
                <a:gradFill>
                  <a:gsLst>
                    <a:gs pos="2917">
                      <a:schemeClr val="tx1"/>
                    </a:gs>
                    <a:gs pos="30000">
                      <a:schemeClr val="tx1"/>
                    </a:gs>
                  </a:gsLst>
                  <a:lin ang="5400000" scaled="0"/>
                </a:gradFill>
                <a:latin typeface="+mj-lt"/>
              </a:rPr>
              <a:t>Twitter: @</a:t>
            </a:r>
            <a:r>
              <a:rPr lang="en-US" sz="3200" dirty="0" err="1">
                <a:gradFill>
                  <a:gsLst>
                    <a:gs pos="2917">
                      <a:schemeClr val="tx1"/>
                    </a:gs>
                    <a:gs pos="30000">
                      <a:schemeClr val="tx1"/>
                    </a:gs>
                  </a:gsLst>
                  <a:lin ang="5400000" scaled="0"/>
                </a:gradFill>
                <a:latin typeface="+mj-lt"/>
              </a:rPr>
              <a:t>JenniferMarsman</a:t>
            </a: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2706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600" indent="0">
              <a:buNone/>
              <a:defRPr>
                <a:gradFill>
                  <a:gsLst>
                    <a:gs pos="1250">
                      <a:schemeClr val="bg1"/>
                    </a:gs>
                    <a:gs pos="100000">
                      <a:schemeClr val="bg1"/>
                    </a:gs>
                  </a:gsLst>
                  <a:lin ang="5400000" scaled="0"/>
                </a:gradFill>
              </a:defRPr>
            </a:lvl3pPr>
            <a:lvl4pPr marL="457200" indent="0">
              <a:buNone/>
              <a:defRPr>
                <a:gradFill>
                  <a:gsLst>
                    <a:gs pos="1250">
                      <a:schemeClr val="bg1"/>
                    </a:gs>
                    <a:gs pos="100000">
                      <a:schemeClr val="bg1"/>
                    </a:gs>
                  </a:gsLst>
                  <a:lin ang="5400000" scaled="0"/>
                </a:gradFill>
              </a:defRPr>
            </a:lvl4pPr>
            <a:lvl5pPr marL="685800" indent="0">
              <a:buNone/>
              <a:defRPr>
                <a:gradFill>
                  <a:gsLst>
                    <a:gs pos="1250">
                      <a:schemeClr val="bg1"/>
                    </a:gs>
                    <a:gs pos="100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95128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153843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80881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chemeClr val="bg1"/>
              </a:buClr>
              <a:buFont typeface="Arial" pitchFamily="34" charset="0"/>
              <a:buChar char="•"/>
              <a:defRPr sz="3200"/>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chemeClr val="bg1"/>
              </a:buClr>
              <a:buFont typeface="Arial" pitchFamily="34" charset="0"/>
              <a:buChar char="•"/>
              <a:defRPr sz="3200"/>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20292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108013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76770"/>
          <a:stretch/>
        </p:blipFill>
        <p:spPr>
          <a:xfrm>
            <a:off x="10808292" y="0"/>
            <a:ext cx="1628183" cy="6994525"/>
          </a:xfrm>
          <a:prstGeom prst="rect">
            <a:avLst/>
          </a:prstGeom>
        </p:spPr>
      </p:pic>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86335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rotWithShape="1">
          <a:blip r:embed="rId2"/>
          <a:srcRect r="76770"/>
          <a:stretch/>
        </p:blipFill>
        <p:spPr>
          <a:xfrm>
            <a:off x="10808292" y="0"/>
            <a:ext cx="1628183" cy="6994525"/>
          </a:xfrm>
          <a:prstGeom prst="rect">
            <a:avLst/>
          </a:prstGeom>
        </p:spPr>
      </p:pic>
    </p:spTree>
    <p:extLst>
      <p:ext uri="{BB962C8B-B14F-4D97-AF65-F5344CB8AC3E}">
        <p14:creationId xmlns:p14="http://schemas.microsoft.com/office/powerpoint/2010/main" val="3570940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teal">
    <p:bg>
      <p:bgPr>
        <a:solidFill>
          <a:srgbClr val="52525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3" name="Rectangle 2"/>
          <p:cNvSpPr/>
          <p:nvPr userDrawn="1"/>
        </p:nvSpPr>
        <p:spPr bwMode="auto">
          <a:xfrm>
            <a:off x="-2" y="1958182"/>
            <a:ext cx="7924800" cy="3078162"/>
          </a:xfrm>
          <a:prstGeom prst="rect">
            <a:avLst/>
          </a:prstGeom>
          <a:solidFill>
            <a:schemeClr val="accent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28019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rgbClr val="D83B0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accent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533238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rgbClr val="00827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bg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23608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grey">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bg1">
              <a:lumMod val="50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14224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bg1"/>
                    </a:gs>
                    <a:gs pos="100000">
                      <a:schemeClr val="bg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072928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1143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5139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orang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13603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987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6184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23692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134542853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2068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6" name="Group 15"/>
          <p:cNvGrpSpPr/>
          <p:nvPr/>
        </p:nvGrpSpPr>
        <p:grpSpPr>
          <a:xfrm>
            <a:off x="2645541" y="2009459"/>
            <a:ext cx="7044865" cy="3059669"/>
            <a:chOff x="2161774" y="1641895"/>
            <a:chExt cx="7186130" cy="3120579"/>
          </a:xfrm>
        </p:grpSpPr>
        <p:sp>
          <p:nvSpPr>
            <p:cNvPr id="17" name="TextBox 16"/>
            <p:cNvSpPr txBox="1"/>
            <p:nvPr/>
          </p:nvSpPr>
          <p:spPr>
            <a:xfrm>
              <a:off x="2161774" y="1641895"/>
              <a:ext cx="7186130" cy="2138486"/>
            </a:xfrm>
            <a:prstGeom prst="rect">
              <a:avLst/>
            </a:prstGeom>
            <a:noFill/>
          </p:spPr>
          <p:txBody>
            <a:bodyPr wrap="none" lIns="182880" tIns="146304" rIns="182880" bIns="146304" rtlCol="0">
              <a:spAutoFit/>
            </a:bodyPr>
            <a:lstStyle/>
            <a:p>
              <a:pPr marL="0" marR="0" lvl="0" indent="0" defTabSz="896214" eaLnBrk="1" fontAlgn="auto" latinLnBrk="0" hangingPunct="1">
                <a:lnSpc>
                  <a:spcPct val="90000"/>
                </a:lnSpc>
                <a:spcBef>
                  <a:spcPts val="0"/>
                </a:spcBef>
                <a:spcAft>
                  <a:spcPts val="587"/>
                </a:spcAft>
                <a:buClrTx/>
                <a:buSzTx/>
                <a:buFontTx/>
                <a:buNone/>
                <a:tabLst/>
                <a:defRPr/>
              </a:pPr>
              <a:r>
                <a:rPr kumimoji="0" lang="en-US" sz="6077" b="0" i="0" u="none" strike="noStrike" kern="0" cap="none" spc="0" normalizeH="0" baseline="0" noProof="0" dirty="0">
                  <a:ln>
                    <a:noFill/>
                  </a:ln>
                  <a:gradFill>
                    <a:gsLst>
                      <a:gs pos="2917">
                        <a:srgbClr val="FFFFFF"/>
                      </a:gs>
                      <a:gs pos="30000">
                        <a:srgbClr val="FFFFFF"/>
                      </a:gs>
                    </a:gsLst>
                    <a:lin ang="5400000" scaled="0"/>
                  </a:gradFill>
                  <a:effectLst/>
                  <a:uLnTx/>
                  <a:uFillTx/>
                </a:rPr>
                <a:t>Microsoft Analytics</a:t>
              </a:r>
            </a:p>
            <a:p>
              <a:pPr marL="0" marR="0" lvl="0" indent="0" defTabSz="896214" eaLnBrk="1" fontAlgn="auto" latinLnBrk="0" hangingPunct="1">
                <a:lnSpc>
                  <a:spcPct val="90000"/>
                </a:lnSpc>
                <a:spcBef>
                  <a:spcPts val="0"/>
                </a:spcBef>
                <a:spcAft>
                  <a:spcPts val="587"/>
                </a:spcAft>
                <a:buClrTx/>
                <a:buSzTx/>
                <a:buFontTx/>
                <a:buNone/>
                <a:tabLst/>
                <a:defRPr/>
              </a:pPr>
              <a:r>
                <a:rPr kumimoji="0" lang="en-US" sz="607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and BI Partner Airlift</a:t>
              </a:r>
            </a:p>
          </p:txBody>
        </p:sp>
        <p:cxnSp>
          <p:nvCxnSpPr>
            <p:cNvPr id="18" name="Straight Connector 17"/>
            <p:cNvCxnSpPr/>
            <p:nvPr/>
          </p:nvCxnSpPr>
          <p:spPr>
            <a:xfrm>
              <a:off x="2342280" y="3655689"/>
              <a:ext cx="6667251" cy="0"/>
            </a:xfrm>
            <a:prstGeom prst="line">
              <a:avLst/>
            </a:prstGeom>
            <a:noFill/>
            <a:ln w="25400" cap="flat" cmpd="sng" algn="ctr">
              <a:solidFill>
                <a:srgbClr val="FFFFFF"/>
              </a:solidFill>
              <a:prstDash val="solid"/>
              <a:headEnd type="none"/>
              <a:tailEnd type="none"/>
            </a:ln>
            <a:effectLst/>
          </p:spPr>
        </p:cxnSp>
        <p:sp>
          <p:nvSpPr>
            <p:cNvPr id="19" name="TextBox 18"/>
            <p:cNvSpPr txBox="1"/>
            <p:nvPr/>
          </p:nvSpPr>
          <p:spPr>
            <a:xfrm>
              <a:off x="6878386" y="3853980"/>
              <a:ext cx="2347452" cy="858142"/>
            </a:xfrm>
            <a:prstGeom prst="rect">
              <a:avLst/>
            </a:prstGeom>
            <a:noFill/>
          </p:spPr>
          <p:txBody>
            <a:bodyPr wrap="none" lIns="182880" tIns="146304" rIns="182880" bIns="146304" rtlCol="0">
              <a:spAutoFit/>
            </a:bodyPr>
            <a:lstStyle/>
            <a:p>
              <a:pPr marL="0" marR="0" lvl="0" indent="0" defTabSz="896214" eaLnBrk="1" fontAlgn="auto" latinLnBrk="0" hangingPunct="1">
                <a:lnSpc>
                  <a:spcPct val="90000"/>
                </a:lnSpc>
                <a:spcBef>
                  <a:spcPts val="0"/>
                </a:spcBef>
                <a:spcAft>
                  <a:spcPts val="587"/>
                </a:spcAft>
                <a:buClrTx/>
                <a:buSzTx/>
                <a:buFontTx/>
                <a:buNone/>
                <a:tabLst/>
                <a:defRPr/>
              </a:pPr>
              <a:r>
                <a:rPr kumimoji="0" lang="en-US" sz="3823" b="0" i="0" u="none" strike="noStrike" kern="0" cap="none" spc="0" normalizeH="0" baseline="0" noProof="0" dirty="0">
                  <a:ln>
                    <a:noFill/>
                  </a:ln>
                  <a:gradFill>
                    <a:gsLst>
                      <a:gs pos="2917">
                        <a:srgbClr val="FFFFFF"/>
                      </a:gs>
                      <a:gs pos="30000">
                        <a:srgbClr val="FFFFFF"/>
                      </a:gs>
                    </a:gsLst>
                    <a:lin ang="5400000" scaled="0"/>
                  </a:gradFill>
                  <a:effectLst/>
                  <a:uLnTx/>
                  <a:uFillTx/>
                </a:rPr>
                <a:t>Power BI</a:t>
              </a:r>
            </a:p>
          </p:txBody>
        </p:sp>
        <p:sp>
          <p:nvSpPr>
            <p:cNvPr id="20" name="Freeform 8"/>
            <p:cNvSpPr>
              <a:spLocks noChangeAspect="1" noEditPoints="1"/>
            </p:cNvSpPr>
            <p:nvPr/>
          </p:nvSpPr>
          <p:spPr bwMode="black">
            <a:xfrm>
              <a:off x="2411865" y="4021149"/>
              <a:ext cx="2876492" cy="347504"/>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505050"/>
                </a:solidFill>
                <a:effectLst/>
                <a:uLnTx/>
                <a:uFillTx/>
              </a:endParaRPr>
            </a:p>
          </p:txBody>
        </p:sp>
        <p:grpSp>
          <p:nvGrpSpPr>
            <p:cNvPr id="21" name="Group 20"/>
            <p:cNvGrpSpPr/>
            <p:nvPr/>
          </p:nvGrpSpPr>
          <p:grpSpPr>
            <a:xfrm>
              <a:off x="5837237" y="3878262"/>
              <a:ext cx="828763" cy="884212"/>
              <a:chOff x="10290107" y="5703966"/>
              <a:chExt cx="635908" cy="678454"/>
            </a:xfrm>
          </p:grpSpPr>
          <p:sp>
            <p:nvSpPr>
              <p:cNvPr id="22" name="Rounded Rectangle 18"/>
              <p:cNvSpPr/>
              <p:nvPr/>
            </p:nvSpPr>
            <p:spPr bwMode="auto">
              <a:xfrm>
                <a:off x="10290107" y="6057502"/>
                <a:ext cx="64008" cy="19403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23" name="Rounded Rectangle 165"/>
              <p:cNvSpPr/>
              <p:nvPr/>
            </p:nvSpPr>
            <p:spPr bwMode="auto">
              <a:xfrm>
                <a:off x="10404991" y="6020808"/>
                <a:ext cx="64008" cy="26742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8" name="Rounded Rectangle 166"/>
              <p:cNvSpPr/>
              <p:nvPr/>
            </p:nvSpPr>
            <p:spPr bwMode="auto">
              <a:xfrm>
                <a:off x="10519875" y="5973984"/>
                <a:ext cx="82602" cy="36365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9" name="Rounded Rectangle 167"/>
              <p:cNvSpPr/>
              <p:nvPr/>
            </p:nvSpPr>
            <p:spPr bwMode="auto">
              <a:xfrm>
                <a:off x="10653354" y="5933281"/>
                <a:ext cx="82602" cy="44913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40" name="Freeform 35"/>
              <p:cNvSpPr/>
              <p:nvPr/>
            </p:nvSpPr>
            <p:spPr bwMode="auto">
              <a:xfrm>
                <a:off x="10307923" y="5703966"/>
                <a:ext cx="618092" cy="620134"/>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28575" cap="rnd" cmpd="sng" algn="ctr">
                <a:solidFill>
                  <a:srgbClr val="FFFFFF"/>
                </a:solidFill>
                <a:prstDash val="solid"/>
                <a:headEnd type="none" w="med" len="med"/>
                <a:tailEnd type="none" w="med" len="med"/>
              </a:ln>
              <a:effectLst/>
            </p:spPr>
            <p:txBody>
              <a:bodyPr rtlCol="0" anchor="ctr"/>
              <a:lstStyle/>
              <a:p>
                <a:pPr marL="0" marR="0" lvl="0" indent="0" algn="ctr" defTabSz="89621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prstClr val="white"/>
                  </a:solidFill>
                  <a:effectLst/>
                  <a:uLnTx/>
                  <a:uFillTx/>
                  <a:latin typeface="Segoe UI"/>
                  <a:ea typeface="+mn-ea"/>
                  <a:cs typeface="+mn-cs"/>
                </a:endParaRPr>
              </a:p>
            </p:txBody>
          </p:sp>
        </p:grpSp>
      </p:grpSp>
      <p:grpSp>
        <p:nvGrpSpPr>
          <p:cNvPr id="24" name="Group 23"/>
          <p:cNvGrpSpPr>
            <a:grpSpLocks noChangeAspect="1"/>
          </p:cNvGrpSpPr>
          <p:nvPr/>
        </p:nvGrpSpPr>
        <p:grpSpPr bwMode="black">
          <a:xfrm>
            <a:off x="350838" y="324295"/>
            <a:ext cx="1566574" cy="336325"/>
            <a:chOff x="457200" y="1643393"/>
            <a:chExt cx="4492753" cy="964540"/>
          </a:xfrm>
        </p:grpSpPr>
        <p:pic>
          <p:nvPicPr>
            <p:cNvPr id="25" name="Picture 24"/>
            <p:cNvPicPr>
              <a:picLocks noChangeAspect="1"/>
            </p:cNvPicPr>
            <p:nvPr/>
          </p:nvPicPr>
          <p:blipFill>
            <a:blip r:embed="rId3"/>
            <a:stretch>
              <a:fillRect/>
            </a:stretch>
          </p:blipFill>
          <p:spPr bwMode="black">
            <a:xfrm>
              <a:off x="457200" y="1643393"/>
              <a:ext cx="964540" cy="964540"/>
            </a:xfrm>
            <a:prstGeom prst="rect">
              <a:avLst/>
            </a:prstGeom>
          </p:spPr>
        </p:pic>
        <p:sp>
          <p:nvSpPr>
            <p:cNvPr id="26"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834671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Walkin">
    <p:bg>
      <p:bgPr>
        <a:solidFill>
          <a:schemeClr val="accent1"/>
        </a:solidFill>
        <a:effectLst/>
      </p:bgPr>
    </p:bg>
    <p:spTree>
      <p:nvGrpSpPr>
        <p:cNvPr id="1" name=""/>
        <p:cNvGrpSpPr/>
        <p:nvPr/>
      </p:nvGrpSpPr>
      <p:grpSpPr>
        <a:xfrm>
          <a:off x="0" y="0"/>
          <a:ext cx="0" cy="0"/>
          <a:chOff x="0" y="0"/>
          <a:chExt cx="0" cy="0"/>
        </a:xfrm>
      </p:grpSpPr>
      <p:grpSp>
        <p:nvGrpSpPr>
          <p:cNvPr id="23" name="Group 22"/>
          <p:cNvGrpSpPr>
            <a:grpSpLocks noChangeAspect="1"/>
          </p:cNvGrpSpPr>
          <p:nvPr/>
        </p:nvGrpSpPr>
        <p:grpSpPr bwMode="black">
          <a:xfrm>
            <a:off x="350838" y="324295"/>
            <a:ext cx="1566574" cy="336325"/>
            <a:chOff x="457200" y="1643393"/>
            <a:chExt cx="4492753" cy="964540"/>
          </a:xfrm>
        </p:grpSpPr>
        <p:pic>
          <p:nvPicPr>
            <p:cNvPr id="24" name="Picture 23"/>
            <p:cNvPicPr>
              <a:picLocks noChangeAspect="1"/>
            </p:cNvPicPr>
            <p:nvPr/>
          </p:nvPicPr>
          <p:blipFill>
            <a:blip r:embed="rId2"/>
            <a:stretch>
              <a:fillRect/>
            </a:stretch>
          </p:blipFill>
          <p:spPr bwMode="black">
            <a:xfrm>
              <a:off x="457200" y="1643393"/>
              <a:ext cx="964540" cy="964540"/>
            </a:xfrm>
            <a:prstGeom prst="rect">
              <a:avLst/>
            </a:prstGeom>
          </p:spPr>
        </p:pic>
        <p:sp>
          <p:nvSpPr>
            <p:cNvPr id="2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6" name="Group 15"/>
          <p:cNvGrpSpPr/>
          <p:nvPr/>
        </p:nvGrpSpPr>
        <p:grpSpPr>
          <a:xfrm>
            <a:off x="2645541" y="2009459"/>
            <a:ext cx="7044865" cy="3059669"/>
            <a:chOff x="2161774" y="1641895"/>
            <a:chExt cx="7186130" cy="3120579"/>
          </a:xfrm>
        </p:grpSpPr>
        <p:sp>
          <p:nvSpPr>
            <p:cNvPr id="17" name="TextBox 16"/>
            <p:cNvSpPr txBox="1"/>
            <p:nvPr/>
          </p:nvSpPr>
          <p:spPr>
            <a:xfrm>
              <a:off x="2161774" y="1641895"/>
              <a:ext cx="7186130" cy="2138486"/>
            </a:xfrm>
            <a:prstGeom prst="rect">
              <a:avLst/>
            </a:prstGeom>
            <a:noFill/>
          </p:spPr>
          <p:txBody>
            <a:bodyPr wrap="none" lIns="182880" tIns="146304" rIns="182880" bIns="146304" rtlCol="0">
              <a:spAutoFit/>
            </a:bodyPr>
            <a:lstStyle/>
            <a:p>
              <a:pPr marL="0" marR="0" lvl="0" indent="0" defTabSz="896214" eaLnBrk="1" fontAlgn="auto" latinLnBrk="0" hangingPunct="1">
                <a:lnSpc>
                  <a:spcPct val="90000"/>
                </a:lnSpc>
                <a:spcBef>
                  <a:spcPts val="0"/>
                </a:spcBef>
                <a:spcAft>
                  <a:spcPts val="587"/>
                </a:spcAft>
                <a:buClrTx/>
                <a:buSzTx/>
                <a:buFontTx/>
                <a:buNone/>
                <a:tabLst/>
                <a:defRPr/>
              </a:pPr>
              <a:r>
                <a:rPr kumimoji="0" lang="en-US" sz="6077" b="0" i="0" u="none" strike="noStrike" kern="0" cap="none" spc="0" normalizeH="0" baseline="0" noProof="0" dirty="0">
                  <a:ln>
                    <a:noFill/>
                  </a:ln>
                  <a:gradFill>
                    <a:gsLst>
                      <a:gs pos="2917">
                        <a:srgbClr val="FFFFFF"/>
                      </a:gs>
                      <a:gs pos="30000">
                        <a:srgbClr val="FFFFFF"/>
                      </a:gs>
                    </a:gsLst>
                    <a:lin ang="5400000" scaled="0"/>
                  </a:gradFill>
                  <a:effectLst/>
                  <a:uLnTx/>
                  <a:uFillTx/>
                </a:rPr>
                <a:t>Microsoft Analytics</a:t>
              </a:r>
            </a:p>
            <a:p>
              <a:pPr marL="0" marR="0" lvl="0" indent="0" defTabSz="896214" eaLnBrk="1" fontAlgn="auto" latinLnBrk="0" hangingPunct="1">
                <a:lnSpc>
                  <a:spcPct val="90000"/>
                </a:lnSpc>
                <a:spcBef>
                  <a:spcPts val="0"/>
                </a:spcBef>
                <a:spcAft>
                  <a:spcPts val="587"/>
                </a:spcAft>
                <a:buClrTx/>
                <a:buSzTx/>
                <a:buFontTx/>
                <a:buNone/>
                <a:tabLst/>
                <a:defRPr/>
              </a:pPr>
              <a:r>
                <a:rPr kumimoji="0" lang="en-US" sz="607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and BI Partner Airlift</a:t>
              </a:r>
            </a:p>
          </p:txBody>
        </p:sp>
        <p:cxnSp>
          <p:nvCxnSpPr>
            <p:cNvPr id="18" name="Straight Connector 17"/>
            <p:cNvCxnSpPr/>
            <p:nvPr/>
          </p:nvCxnSpPr>
          <p:spPr>
            <a:xfrm>
              <a:off x="2342280" y="3655689"/>
              <a:ext cx="6667251" cy="0"/>
            </a:xfrm>
            <a:prstGeom prst="line">
              <a:avLst/>
            </a:prstGeom>
            <a:noFill/>
            <a:ln w="25400" cap="flat" cmpd="sng" algn="ctr">
              <a:solidFill>
                <a:srgbClr val="FFFFFF"/>
              </a:solidFill>
              <a:prstDash val="solid"/>
              <a:headEnd type="none"/>
              <a:tailEnd type="none"/>
            </a:ln>
            <a:effectLst/>
          </p:spPr>
        </p:cxnSp>
        <p:sp>
          <p:nvSpPr>
            <p:cNvPr id="19" name="TextBox 18"/>
            <p:cNvSpPr txBox="1"/>
            <p:nvPr/>
          </p:nvSpPr>
          <p:spPr>
            <a:xfrm>
              <a:off x="6878386" y="3853980"/>
              <a:ext cx="2347452" cy="858142"/>
            </a:xfrm>
            <a:prstGeom prst="rect">
              <a:avLst/>
            </a:prstGeom>
            <a:noFill/>
          </p:spPr>
          <p:txBody>
            <a:bodyPr wrap="none" lIns="182880" tIns="146304" rIns="182880" bIns="146304" rtlCol="0">
              <a:spAutoFit/>
            </a:bodyPr>
            <a:lstStyle/>
            <a:p>
              <a:pPr marL="0" marR="0" lvl="0" indent="0" defTabSz="896214" eaLnBrk="1" fontAlgn="auto" latinLnBrk="0" hangingPunct="1">
                <a:lnSpc>
                  <a:spcPct val="90000"/>
                </a:lnSpc>
                <a:spcBef>
                  <a:spcPts val="0"/>
                </a:spcBef>
                <a:spcAft>
                  <a:spcPts val="587"/>
                </a:spcAft>
                <a:buClrTx/>
                <a:buSzTx/>
                <a:buFontTx/>
                <a:buNone/>
                <a:tabLst/>
                <a:defRPr/>
              </a:pPr>
              <a:r>
                <a:rPr kumimoji="0" lang="en-US" sz="3823" b="0" i="0" u="none" strike="noStrike" kern="0" cap="none" spc="0" normalizeH="0" baseline="0" noProof="0" dirty="0">
                  <a:ln>
                    <a:noFill/>
                  </a:ln>
                  <a:gradFill>
                    <a:gsLst>
                      <a:gs pos="2917">
                        <a:srgbClr val="FFFFFF"/>
                      </a:gs>
                      <a:gs pos="30000">
                        <a:srgbClr val="FFFFFF"/>
                      </a:gs>
                    </a:gsLst>
                    <a:lin ang="5400000" scaled="0"/>
                  </a:gradFill>
                  <a:effectLst/>
                  <a:uLnTx/>
                  <a:uFillTx/>
                </a:rPr>
                <a:t>Power BI</a:t>
              </a:r>
            </a:p>
          </p:txBody>
        </p:sp>
        <p:sp>
          <p:nvSpPr>
            <p:cNvPr id="20" name="Freeform 8"/>
            <p:cNvSpPr>
              <a:spLocks noChangeAspect="1" noEditPoints="1"/>
            </p:cNvSpPr>
            <p:nvPr/>
          </p:nvSpPr>
          <p:spPr bwMode="black">
            <a:xfrm>
              <a:off x="2411865" y="4021149"/>
              <a:ext cx="2876492" cy="347504"/>
            </a:xfrm>
            <a:custGeom>
              <a:avLst/>
              <a:gdLst>
                <a:gd name="T0" fmla="*/ 184 w 1840"/>
                <a:gd name="T1" fmla="*/ 42 h 220"/>
                <a:gd name="T2" fmla="*/ 97 w 1840"/>
                <a:gd name="T3" fmla="*/ 216 h 220"/>
                <a:gd name="T4" fmla="*/ 23 w 1840"/>
                <a:gd name="T5" fmla="*/ 81 h 220"/>
                <a:gd name="T6" fmla="*/ 31 w 1840"/>
                <a:gd name="T7" fmla="*/ 15 h 220"/>
                <a:gd name="T8" fmla="*/ 113 w 1840"/>
                <a:gd name="T9" fmla="*/ 155 h 220"/>
                <a:gd name="T10" fmla="*/ 275 w 1840"/>
                <a:gd name="T11" fmla="*/ 21 h 220"/>
                <a:gd name="T12" fmla="*/ 244 w 1840"/>
                <a:gd name="T13" fmla="*/ 21 h 220"/>
                <a:gd name="T14" fmla="*/ 275 w 1840"/>
                <a:gd name="T15" fmla="*/ 21 h 220"/>
                <a:gd name="T16" fmla="*/ 271 w 1840"/>
                <a:gd name="T17" fmla="*/ 72 h 220"/>
                <a:gd name="T18" fmla="*/ 332 w 1840"/>
                <a:gd name="T19" fmla="*/ 211 h 220"/>
                <a:gd name="T20" fmla="*/ 373 w 1840"/>
                <a:gd name="T21" fmla="*/ 69 h 220"/>
                <a:gd name="T22" fmla="*/ 336 w 1840"/>
                <a:gd name="T23" fmla="*/ 104 h 220"/>
                <a:gd name="T24" fmla="*/ 407 w 1840"/>
                <a:gd name="T25" fmla="*/ 188 h 220"/>
                <a:gd name="T26" fmla="*/ 466 w 1840"/>
                <a:gd name="T27" fmla="*/ 105 h 220"/>
                <a:gd name="T28" fmla="*/ 434 w 1840"/>
                <a:gd name="T29" fmla="*/ 72 h 220"/>
                <a:gd name="T30" fmla="*/ 472 w 1840"/>
                <a:gd name="T31" fmla="*/ 78 h 220"/>
                <a:gd name="T32" fmla="*/ 653 w 1840"/>
                <a:gd name="T33" fmla="*/ 144 h 220"/>
                <a:gd name="T34" fmla="*/ 511 w 1840"/>
                <a:gd name="T35" fmla="*/ 146 h 220"/>
                <a:gd name="T36" fmla="*/ 653 w 1840"/>
                <a:gd name="T37" fmla="*/ 144 h 220"/>
                <a:gd name="T38" fmla="*/ 548 w 1840"/>
                <a:gd name="T39" fmla="*/ 103 h 220"/>
                <a:gd name="T40" fmla="*/ 618 w 1840"/>
                <a:gd name="T41" fmla="*/ 186 h 220"/>
                <a:gd name="T42" fmla="*/ 707 w 1840"/>
                <a:gd name="T43" fmla="*/ 220 h 220"/>
                <a:gd name="T44" fmla="*/ 736 w 1840"/>
                <a:gd name="T45" fmla="*/ 180 h 220"/>
                <a:gd name="T46" fmla="*/ 671 w 1840"/>
                <a:gd name="T47" fmla="*/ 111 h 220"/>
                <a:gd name="T48" fmla="*/ 753 w 1840"/>
                <a:gd name="T49" fmla="*/ 99 h 220"/>
                <a:gd name="T50" fmla="*/ 700 w 1840"/>
                <a:gd name="T51" fmla="*/ 123 h 220"/>
                <a:gd name="T52" fmla="*/ 916 w 1840"/>
                <a:gd name="T53" fmla="*/ 144 h 220"/>
                <a:gd name="T54" fmla="*/ 775 w 1840"/>
                <a:gd name="T55" fmla="*/ 146 h 220"/>
                <a:gd name="T56" fmla="*/ 916 w 1840"/>
                <a:gd name="T57" fmla="*/ 144 h 220"/>
                <a:gd name="T58" fmla="*/ 811 w 1840"/>
                <a:gd name="T59" fmla="*/ 103 h 220"/>
                <a:gd name="T60" fmla="*/ 881 w 1840"/>
                <a:gd name="T61" fmla="*/ 186 h 220"/>
                <a:gd name="T62" fmla="*/ 971 w 1840"/>
                <a:gd name="T63" fmla="*/ 50 h 220"/>
                <a:gd name="T64" fmla="*/ 971 w 1840"/>
                <a:gd name="T65" fmla="*/ 92 h 220"/>
                <a:gd name="T66" fmla="*/ 923 w 1840"/>
                <a:gd name="T67" fmla="*/ 92 h 220"/>
                <a:gd name="T68" fmla="*/ 961 w 1840"/>
                <a:gd name="T69" fmla="*/ 14 h 220"/>
                <a:gd name="T70" fmla="*/ 1088 w 1840"/>
                <a:gd name="T71" fmla="*/ 215 h 220"/>
                <a:gd name="T72" fmla="*/ 1004 w 1840"/>
                <a:gd name="T73" fmla="*/ 92 h 220"/>
                <a:gd name="T74" fmla="*/ 1052 w 1840"/>
                <a:gd name="T75" fmla="*/ 30 h 220"/>
                <a:gd name="T76" fmla="*/ 1052 w 1840"/>
                <a:gd name="T77" fmla="*/ 92 h 220"/>
                <a:gd name="T78" fmla="*/ 1088 w 1840"/>
                <a:gd name="T79" fmla="*/ 195 h 220"/>
                <a:gd name="T80" fmla="*/ 1282 w 1840"/>
                <a:gd name="T81" fmla="*/ 160 h 220"/>
                <a:gd name="T82" fmla="*/ 1228 w 1840"/>
                <a:gd name="T83" fmla="*/ 15 h 220"/>
                <a:gd name="T84" fmla="*/ 1243 w 1840"/>
                <a:gd name="T85" fmla="*/ 53 h 220"/>
                <a:gd name="T86" fmla="*/ 1205 w 1840"/>
                <a:gd name="T87" fmla="*/ 139 h 220"/>
                <a:gd name="T88" fmla="*/ 1458 w 1840"/>
                <a:gd name="T89" fmla="*/ 197 h 220"/>
                <a:gd name="T90" fmla="*/ 1425 w 1840"/>
                <a:gd name="T91" fmla="*/ 92 h 220"/>
                <a:gd name="T92" fmla="*/ 1459 w 1840"/>
                <a:gd name="T93" fmla="*/ 79 h 220"/>
                <a:gd name="T94" fmla="*/ 1574 w 1840"/>
                <a:gd name="T95" fmla="*/ 194 h 220"/>
                <a:gd name="T96" fmla="*/ 1501 w 1840"/>
                <a:gd name="T97" fmla="*/ 72 h 220"/>
                <a:gd name="T98" fmla="*/ 1574 w 1840"/>
                <a:gd name="T99" fmla="*/ 155 h 220"/>
                <a:gd name="T100" fmla="*/ 1711 w 1840"/>
                <a:gd name="T101" fmla="*/ 96 h 220"/>
                <a:gd name="T102" fmla="*/ 1659 w 1840"/>
                <a:gd name="T103" fmla="*/ 216 h 220"/>
                <a:gd name="T104" fmla="*/ 1659 w 1840"/>
                <a:gd name="T105" fmla="*/ 102 h 220"/>
                <a:gd name="T106" fmla="*/ 1711 w 1840"/>
                <a:gd name="T107" fmla="*/ 72 h 220"/>
                <a:gd name="T108" fmla="*/ 1751 w 1840"/>
                <a:gd name="T109" fmla="*/ 187 h 220"/>
                <a:gd name="T110" fmla="*/ 1779 w 1840"/>
                <a:gd name="T111" fmla="*/ 220 h 220"/>
                <a:gd name="T112" fmla="*/ 1747 w 1840"/>
                <a:gd name="T113" fmla="*/ 79 h 220"/>
                <a:gd name="T114" fmla="*/ 1840 w 1840"/>
                <a:gd name="T115" fmla="*/ 150 h 220"/>
                <a:gd name="T116" fmla="*/ 1753 w 1840"/>
                <a:gd name="T117"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20">
                  <a:moveTo>
                    <a:pt x="206" y="216"/>
                  </a:moveTo>
                  <a:cubicBezTo>
                    <a:pt x="182" y="216"/>
                    <a:pt x="182" y="216"/>
                    <a:pt x="182" y="216"/>
                  </a:cubicBezTo>
                  <a:cubicBezTo>
                    <a:pt x="182" y="81"/>
                    <a:pt x="182" y="81"/>
                    <a:pt x="182" y="81"/>
                  </a:cubicBezTo>
                  <a:cubicBezTo>
                    <a:pt x="182" y="70"/>
                    <a:pt x="183" y="57"/>
                    <a:pt x="184" y="42"/>
                  </a:cubicBezTo>
                  <a:cubicBezTo>
                    <a:pt x="183" y="42"/>
                    <a:pt x="183" y="42"/>
                    <a:pt x="183" y="42"/>
                  </a:cubicBezTo>
                  <a:cubicBezTo>
                    <a:pt x="181" y="51"/>
                    <a:pt x="179" y="57"/>
                    <a:pt x="177" y="61"/>
                  </a:cubicBezTo>
                  <a:cubicBezTo>
                    <a:pt x="108" y="216"/>
                    <a:pt x="108" y="216"/>
                    <a:pt x="108" y="216"/>
                  </a:cubicBezTo>
                  <a:cubicBezTo>
                    <a:pt x="97" y="216"/>
                    <a:pt x="97" y="216"/>
                    <a:pt x="97" y="216"/>
                  </a:cubicBezTo>
                  <a:cubicBezTo>
                    <a:pt x="28" y="63"/>
                    <a:pt x="28" y="63"/>
                    <a:pt x="28" y="63"/>
                  </a:cubicBezTo>
                  <a:cubicBezTo>
                    <a:pt x="26" y="58"/>
                    <a:pt x="24" y="51"/>
                    <a:pt x="22" y="42"/>
                  </a:cubicBezTo>
                  <a:cubicBezTo>
                    <a:pt x="21" y="42"/>
                    <a:pt x="21" y="42"/>
                    <a:pt x="21" y="42"/>
                  </a:cubicBezTo>
                  <a:cubicBezTo>
                    <a:pt x="22" y="50"/>
                    <a:pt x="23" y="63"/>
                    <a:pt x="23" y="81"/>
                  </a:cubicBezTo>
                  <a:cubicBezTo>
                    <a:pt x="23" y="216"/>
                    <a:pt x="23" y="216"/>
                    <a:pt x="23" y="216"/>
                  </a:cubicBezTo>
                  <a:cubicBezTo>
                    <a:pt x="0" y="216"/>
                    <a:pt x="0" y="216"/>
                    <a:pt x="0" y="216"/>
                  </a:cubicBezTo>
                  <a:cubicBezTo>
                    <a:pt x="0" y="15"/>
                    <a:pt x="0" y="15"/>
                    <a:pt x="0" y="15"/>
                  </a:cubicBezTo>
                  <a:cubicBezTo>
                    <a:pt x="31" y="15"/>
                    <a:pt x="31" y="15"/>
                    <a:pt x="31" y="15"/>
                  </a:cubicBezTo>
                  <a:cubicBezTo>
                    <a:pt x="93" y="155"/>
                    <a:pt x="93" y="155"/>
                    <a:pt x="93" y="155"/>
                  </a:cubicBezTo>
                  <a:cubicBezTo>
                    <a:pt x="98" y="166"/>
                    <a:pt x="101" y="174"/>
                    <a:pt x="102" y="180"/>
                  </a:cubicBezTo>
                  <a:cubicBezTo>
                    <a:pt x="103" y="180"/>
                    <a:pt x="103" y="180"/>
                    <a:pt x="103" y="180"/>
                  </a:cubicBezTo>
                  <a:cubicBezTo>
                    <a:pt x="108" y="167"/>
                    <a:pt x="111" y="158"/>
                    <a:pt x="113" y="155"/>
                  </a:cubicBezTo>
                  <a:cubicBezTo>
                    <a:pt x="176" y="15"/>
                    <a:pt x="176" y="15"/>
                    <a:pt x="176" y="15"/>
                  </a:cubicBezTo>
                  <a:cubicBezTo>
                    <a:pt x="206" y="15"/>
                    <a:pt x="206" y="15"/>
                    <a:pt x="206" y="15"/>
                  </a:cubicBezTo>
                  <a:lnTo>
                    <a:pt x="206" y="216"/>
                  </a:lnTo>
                  <a:close/>
                  <a:moveTo>
                    <a:pt x="275" y="21"/>
                  </a:moveTo>
                  <a:cubicBezTo>
                    <a:pt x="275" y="25"/>
                    <a:pt x="273" y="29"/>
                    <a:pt x="270" y="32"/>
                  </a:cubicBezTo>
                  <a:cubicBezTo>
                    <a:pt x="267" y="34"/>
                    <a:pt x="263" y="36"/>
                    <a:pt x="259" y="36"/>
                  </a:cubicBezTo>
                  <a:cubicBezTo>
                    <a:pt x="255" y="36"/>
                    <a:pt x="252" y="34"/>
                    <a:pt x="249" y="32"/>
                  </a:cubicBezTo>
                  <a:cubicBezTo>
                    <a:pt x="246" y="29"/>
                    <a:pt x="244" y="25"/>
                    <a:pt x="244" y="21"/>
                  </a:cubicBezTo>
                  <a:cubicBezTo>
                    <a:pt x="244" y="17"/>
                    <a:pt x="246" y="13"/>
                    <a:pt x="249" y="10"/>
                  </a:cubicBezTo>
                  <a:cubicBezTo>
                    <a:pt x="251" y="7"/>
                    <a:pt x="255" y="6"/>
                    <a:pt x="259" y="6"/>
                  </a:cubicBezTo>
                  <a:cubicBezTo>
                    <a:pt x="264" y="6"/>
                    <a:pt x="267" y="7"/>
                    <a:pt x="270" y="10"/>
                  </a:cubicBezTo>
                  <a:cubicBezTo>
                    <a:pt x="273" y="13"/>
                    <a:pt x="275" y="17"/>
                    <a:pt x="275" y="21"/>
                  </a:cubicBezTo>
                  <a:close/>
                  <a:moveTo>
                    <a:pt x="271" y="216"/>
                  </a:moveTo>
                  <a:cubicBezTo>
                    <a:pt x="248" y="216"/>
                    <a:pt x="248" y="216"/>
                    <a:pt x="248" y="216"/>
                  </a:cubicBezTo>
                  <a:cubicBezTo>
                    <a:pt x="248" y="72"/>
                    <a:pt x="248" y="72"/>
                    <a:pt x="248" y="72"/>
                  </a:cubicBezTo>
                  <a:cubicBezTo>
                    <a:pt x="271" y="72"/>
                    <a:pt x="271" y="72"/>
                    <a:pt x="271" y="72"/>
                  </a:cubicBezTo>
                  <a:lnTo>
                    <a:pt x="271" y="216"/>
                  </a:lnTo>
                  <a:close/>
                  <a:moveTo>
                    <a:pt x="407" y="210"/>
                  </a:moveTo>
                  <a:cubicBezTo>
                    <a:pt x="395" y="216"/>
                    <a:pt x="382" y="220"/>
                    <a:pt x="367" y="220"/>
                  </a:cubicBezTo>
                  <a:cubicBezTo>
                    <a:pt x="354" y="220"/>
                    <a:pt x="342" y="217"/>
                    <a:pt x="332" y="211"/>
                  </a:cubicBezTo>
                  <a:cubicBezTo>
                    <a:pt x="321" y="205"/>
                    <a:pt x="313" y="196"/>
                    <a:pt x="307" y="185"/>
                  </a:cubicBezTo>
                  <a:cubicBezTo>
                    <a:pt x="301" y="174"/>
                    <a:pt x="299" y="162"/>
                    <a:pt x="299" y="148"/>
                  </a:cubicBezTo>
                  <a:cubicBezTo>
                    <a:pt x="299" y="124"/>
                    <a:pt x="305" y="105"/>
                    <a:pt x="319" y="90"/>
                  </a:cubicBezTo>
                  <a:cubicBezTo>
                    <a:pt x="333" y="76"/>
                    <a:pt x="351" y="69"/>
                    <a:pt x="373" y="69"/>
                  </a:cubicBezTo>
                  <a:cubicBezTo>
                    <a:pt x="386" y="69"/>
                    <a:pt x="397" y="71"/>
                    <a:pt x="407" y="76"/>
                  </a:cubicBezTo>
                  <a:cubicBezTo>
                    <a:pt x="407" y="100"/>
                    <a:pt x="407" y="100"/>
                    <a:pt x="407" y="100"/>
                  </a:cubicBezTo>
                  <a:cubicBezTo>
                    <a:pt x="396" y="92"/>
                    <a:pt x="385" y="89"/>
                    <a:pt x="373" y="89"/>
                  </a:cubicBezTo>
                  <a:cubicBezTo>
                    <a:pt x="358" y="89"/>
                    <a:pt x="345" y="94"/>
                    <a:pt x="336" y="104"/>
                  </a:cubicBezTo>
                  <a:cubicBezTo>
                    <a:pt x="327" y="115"/>
                    <a:pt x="322" y="129"/>
                    <a:pt x="322" y="146"/>
                  </a:cubicBezTo>
                  <a:cubicBezTo>
                    <a:pt x="322" y="163"/>
                    <a:pt x="327" y="176"/>
                    <a:pt x="335" y="186"/>
                  </a:cubicBezTo>
                  <a:cubicBezTo>
                    <a:pt x="344" y="195"/>
                    <a:pt x="356" y="200"/>
                    <a:pt x="371" y="200"/>
                  </a:cubicBezTo>
                  <a:cubicBezTo>
                    <a:pt x="384" y="200"/>
                    <a:pt x="395" y="196"/>
                    <a:pt x="407" y="188"/>
                  </a:cubicBezTo>
                  <a:lnTo>
                    <a:pt x="407" y="210"/>
                  </a:lnTo>
                  <a:close/>
                  <a:moveTo>
                    <a:pt x="509" y="96"/>
                  </a:moveTo>
                  <a:cubicBezTo>
                    <a:pt x="505" y="93"/>
                    <a:pt x="499" y="91"/>
                    <a:pt x="491" y="91"/>
                  </a:cubicBezTo>
                  <a:cubicBezTo>
                    <a:pt x="481" y="91"/>
                    <a:pt x="473" y="96"/>
                    <a:pt x="466" y="105"/>
                  </a:cubicBezTo>
                  <a:cubicBezTo>
                    <a:pt x="460" y="115"/>
                    <a:pt x="457" y="128"/>
                    <a:pt x="457" y="143"/>
                  </a:cubicBezTo>
                  <a:cubicBezTo>
                    <a:pt x="457" y="216"/>
                    <a:pt x="457" y="216"/>
                    <a:pt x="457" y="216"/>
                  </a:cubicBezTo>
                  <a:cubicBezTo>
                    <a:pt x="434" y="216"/>
                    <a:pt x="434" y="216"/>
                    <a:pt x="434" y="216"/>
                  </a:cubicBezTo>
                  <a:cubicBezTo>
                    <a:pt x="434" y="72"/>
                    <a:pt x="434" y="72"/>
                    <a:pt x="434" y="72"/>
                  </a:cubicBezTo>
                  <a:cubicBezTo>
                    <a:pt x="457" y="72"/>
                    <a:pt x="457" y="72"/>
                    <a:pt x="457" y="72"/>
                  </a:cubicBezTo>
                  <a:cubicBezTo>
                    <a:pt x="457" y="102"/>
                    <a:pt x="457" y="102"/>
                    <a:pt x="457" y="102"/>
                  </a:cubicBezTo>
                  <a:cubicBezTo>
                    <a:pt x="457" y="102"/>
                    <a:pt x="457" y="102"/>
                    <a:pt x="457" y="102"/>
                  </a:cubicBezTo>
                  <a:cubicBezTo>
                    <a:pt x="460" y="92"/>
                    <a:pt x="465" y="84"/>
                    <a:pt x="472" y="78"/>
                  </a:cubicBezTo>
                  <a:cubicBezTo>
                    <a:pt x="479" y="73"/>
                    <a:pt x="486" y="70"/>
                    <a:pt x="495" y="70"/>
                  </a:cubicBezTo>
                  <a:cubicBezTo>
                    <a:pt x="501" y="70"/>
                    <a:pt x="506" y="70"/>
                    <a:pt x="509" y="72"/>
                  </a:cubicBezTo>
                  <a:lnTo>
                    <a:pt x="509" y="96"/>
                  </a:lnTo>
                  <a:close/>
                  <a:moveTo>
                    <a:pt x="653" y="144"/>
                  </a:moveTo>
                  <a:cubicBezTo>
                    <a:pt x="653" y="167"/>
                    <a:pt x="647" y="185"/>
                    <a:pt x="634" y="199"/>
                  </a:cubicBezTo>
                  <a:cubicBezTo>
                    <a:pt x="621" y="213"/>
                    <a:pt x="603" y="220"/>
                    <a:pt x="581" y="220"/>
                  </a:cubicBezTo>
                  <a:cubicBezTo>
                    <a:pt x="560" y="220"/>
                    <a:pt x="543" y="213"/>
                    <a:pt x="530" y="200"/>
                  </a:cubicBezTo>
                  <a:cubicBezTo>
                    <a:pt x="518" y="186"/>
                    <a:pt x="511" y="168"/>
                    <a:pt x="511" y="146"/>
                  </a:cubicBezTo>
                  <a:cubicBezTo>
                    <a:pt x="511" y="122"/>
                    <a:pt x="518" y="103"/>
                    <a:pt x="531" y="90"/>
                  </a:cubicBezTo>
                  <a:cubicBezTo>
                    <a:pt x="544" y="76"/>
                    <a:pt x="562" y="69"/>
                    <a:pt x="585" y="69"/>
                  </a:cubicBezTo>
                  <a:cubicBezTo>
                    <a:pt x="606" y="69"/>
                    <a:pt x="623" y="76"/>
                    <a:pt x="635" y="89"/>
                  </a:cubicBezTo>
                  <a:cubicBezTo>
                    <a:pt x="647" y="102"/>
                    <a:pt x="653" y="121"/>
                    <a:pt x="653" y="144"/>
                  </a:cubicBezTo>
                  <a:close/>
                  <a:moveTo>
                    <a:pt x="629" y="145"/>
                  </a:moveTo>
                  <a:cubicBezTo>
                    <a:pt x="629" y="127"/>
                    <a:pt x="625" y="113"/>
                    <a:pt x="617" y="103"/>
                  </a:cubicBezTo>
                  <a:cubicBezTo>
                    <a:pt x="609" y="93"/>
                    <a:pt x="598" y="89"/>
                    <a:pt x="583" y="89"/>
                  </a:cubicBezTo>
                  <a:cubicBezTo>
                    <a:pt x="568" y="89"/>
                    <a:pt x="557" y="93"/>
                    <a:pt x="548" y="103"/>
                  </a:cubicBezTo>
                  <a:cubicBezTo>
                    <a:pt x="539" y="113"/>
                    <a:pt x="535" y="127"/>
                    <a:pt x="535" y="145"/>
                  </a:cubicBezTo>
                  <a:cubicBezTo>
                    <a:pt x="535" y="162"/>
                    <a:pt x="539" y="176"/>
                    <a:pt x="548" y="186"/>
                  </a:cubicBezTo>
                  <a:cubicBezTo>
                    <a:pt x="557" y="195"/>
                    <a:pt x="568" y="200"/>
                    <a:pt x="583" y="200"/>
                  </a:cubicBezTo>
                  <a:cubicBezTo>
                    <a:pt x="598" y="200"/>
                    <a:pt x="610" y="195"/>
                    <a:pt x="618" y="186"/>
                  </a:cubicBezTo>
                  <a:cubicBezTo>
                    <a:pt x="625" y="176"/>
                    <a:pt x="629" y="163"/>
                    <a:pt x="629" y="145"/>
                  </a:cubicBezTo>
                  <a:close/>
                  <a:moveTo>
                    <a:pt x="760" y="178"/>
                  </a:moveTo>
                  <a:cubicBezTo>
                    <a:pt x="760" y="190"/>
                    <a:pt x="755" y="200"/>
                    <a:pt x="745" y="208"/>
                  </a:cubicBezTo>
                  <a:cubicBezTo>
                    <a:pt x="736" y="216"/>
                    <a:pt x="723" y="220"/>
                    <a:pt x="707" y="220"/>
                  </a:cubicBezTo>
                  <a:cubicBezTo>
                    <a:pt x="693" y="220"/>
                    <a:pt x="681" y="217"/>
                    <a:pt x="671" y="211"/>
                  </a:cubicBezTo>
                  <a:cubicBezTo>
                    <a:pt x="671" y="186"/>
                    <a:pt x="671" y="186"/>
                    <a:pt x="671" y="186"/>
                  </a:cubicBezTo>
                  <a:cubicBezTo>
                    <a:pt x="683" y="196"/>
                    <a:pt x="695" y="200"/>
                    <a:pt x="709" y="200"/>
                  </a:cubicBezTo>
                  <a:cubicBezTo>
                    <a:pt x="727" y="200"/>
                    <a:pt x="736" y="193"/>
                    <a:pt x="736" y="180"/>
                  </a:cubicBezTo>
                  <a:cubicBezTo>
                    <a:pt x="736" y="175"/>
                    <a:pt x="734" y="170"/>
                    <a:pt x="731" y="167"/>
                  </a:cubicBezTo>
                  <a:cubicBezTo>
                    <a:pt x="727" y="163"/>
                    <a:pt x="719" y="159"/>
                    <a:pt x="706" y="153"/>
                  </a:cubicBezTo>
                  <a:cubicBezTo>
                    <a:pt x="694" y="148"/>
                    <a:pt x="685" y="142"/>
                    <a:pt x="679" y="135"/>
                  </a:cubicBezTo>
                  <a:cubicBezTo>
                    <a:pt x="674" y="129"/>
                    <a:pt x="671" y="121"/>
                    <a:pt x="671" y="111"/>
                  </a:cubicBezTo>
                  <a:cubicBezTo>
                    <a:pt x="671" y="99"/>
                    <a:pt x="676" y="89"/>
                    <a:pt x="686" y="81"/>
                  </a:cubicBezTo>
                  <a:cubicBezTo>
                    <a:pt x="695" y="73"/>
                    <a:pt x="708" y="69"/>
                    <a:pt x="722" y="69"/>
                  </a:cubicBezTo>
                  <a:cubicBezTo>
                    <a:pt x="734" y="69"/>
                    <a:pt x="744" y="71"/>
                    <a:pt x="753" y="76"/>
                  </a:cubicBezTo>
                  <a:cubicBezTo>
                    <a:pt x="753" y="99"/>
                    <a:pt x="753" y="99"/>
                    <a:pt x="753" y="99"/>
                  </a:cubicBezTo>
                  <a:cubicBezTo>
                    <a:pt x="744" y="92"/>
                    <a:pt x="733" y="89"/>
                    <a:pt x="720" y="89"/>
                  </a:cubicBezTo>
                  <a:cubicBezTo>
                    <a:pt x="713" y="89"/>
                    <a:pt x="707" y="90"/>
                    <a:pt x="702" y="94"/>
                  </a:cubicBezTo>
                  <a:cubicBezTo>
                    <a:pt x="697" y="98"/>
                    <a:pt x="695" y="103"/>
                    <a:pt x="695" y="109"/>
                  </a:cubicBezTo>
                  <a:cubicBezTo>
                    <a:pt x="695" y="115"/>
                    <a:pt x="697" y="120"/>
                    <a:pt x="700" y="123"/>
                  </a:cubicBezTo>
                  <a:cubicBezTo>
                    <a:pt x="704" y="127"/>
                    <a:pt x="711" y="131"/>
                    <a:pt x="723" y="135"/>
                  </a:cubicBezTo>
                  <a:cubicBezTo>
                    <a:pt x="736" y="141"/>
                    <a:pt x="746" y="147"/>
                    <a:pt x="751" y="154"/>
                  </a:cubicBezTo>
                  <a:cubicBezTo>
                    <a:pt x="757" y="160"/>
                    <a:pt x="760" y="168"/>
                    <a:pt x="760" y="178"/>
                  </a:cubicBezTo>
                  <a:close/>
                  <a:moveTo>
                    <a:pt x="916" y="144"/>
                  </a:moveTo>
                  <a:cubicBezTo>
                    <a:pt x="916" y="167"/>
                    <a:pt x="910" y="185"/>
                    <a:pt x="897" y="199"/>
                  </a:cubicBezTo>
                  <a:cubicBezTo>
                    <a:pt x="884" y="213"/>
                    <a:pt x="867" y="220"/>
                    <a:pt x="845" y="220"/>
                  </a:cubicBezTo>
                  <a:cubicBezTo>
                    <a:pt x="823" y="220"/>
                    <a:pt x="806" y="213"/>
                    <a:pt x="794" y="200"/>
                  </a:cubicBezTo>
                  <a:cubicBezTo>
                    <a:pt x="781" y="186"/>
                    <a:pt x="775" y="168"/>
                    <a:pt x="775" y="146"/>
                  </a:cubicBezTo>
                  <a:cubicBezTo>
                    <a:pt x="775" y="122"/>
                    <a:pt x="781" y="103"/>
                    <a:pt x="794" y="90"/>
                  </a:cubicBezTo>
                  <a:cubicBezTo>
                    <a:pt x="807" y="76"/>
                    <a:pt x="825" y="69"/>
                    <a:pt x="848" y="69"/>
                  </a:cubicBezTo>
                  <a:cubicBezTo>
                    <a:pt x="869" y="69"/>
                    <a:pt x="886" y="76"/>
                    <a:pt x="898" y="89"/>
                  </a:cubicBezTo>
                  <a:cubicBezTo>
                    <a:pt x="910" y="102"/>
                    <a:pt x="916" y="121"/>
                    <a:pt x="916" y="144"/>
                  </a:cubicBezTo>
                  <a:close/>
                  <a:moveTo>
                    <a:pt x="893" y="145"/>
                  </a:moveTo>
                  <a:cubicBezTo>
                    <a:pt x="893" y="127"/>
                    <a:pt x="889" y="113"/>
                    <a:pt x="881" y="103"/>
                  </a:cubicBezTo>
                  <a:cubicBezTo>
                    <a:pt x="873" y="93"/>
                    <a:pt x="861" y="89"/>
                    <a:pt x="846" y="89"/>
                  </a:cubicBezTo>
                  <a:cubicBezTo>
                    <a:pt x="832" y="89"/>
                    <a:pt x="820" y="93"/>
                    <a:pt x="811" y="103"/>
                  </a:cubicBezTo>
                  <a:cubicBezTo>
                    <a:pt x="803" y="113"/>
                    <a:pt x="798" y="127"/>
                    <a:pt x="798" y="145"/>
                  </a:cubicBezTo>
                  <a:cubicBezTo>
                    <a:pt x="798" y="162"/>
                    <a:pt x="803" y="176"/>
                    <a:pt x="811" y="186"/>
                  </a:cubicBezTo>
                  <a:cubicBezTo>
                    <a:pt x="820" y="195"/>
                    <a:pt x="832" y="200"/>
                    <a:pt x="846" y="200"/>
                  </a:cubicBezTo>
                  <a:cubicBezTo>
                    <a:pt x="861" y="200"/>
                    <a:pt x="873" y="195"/>
                    <a:pt x="881" y="186"/>
                  </a:cubicBezTo>
                  <a:cubicBezTo>
                    <a:pt x="889" y="176"/>
                    <a:pt x="893" y="163"/>
                    <a:pt x="893" y="145"/>
                  </a:cubicBezTo>
                  <a:close/>
                  <a:moveTo>
                    <a:pt x="1010" y="23"/>
                  </a:moveTo>
                  <a:cubicBezTo>
                    <a:pt x="1006" y="21"/>
                    <a:pt x="1001" y="20"/>
                    <a:pt x="995" y="20"/>
                  </a:cubicBezTo>
                  <a:cubicBezTo>
                    <a:pt x="979" y="20"/>
                    <a:pt x="971" y="30"/>
                    <a:pt x="971" y="50"/>
                  </a:cubicBezTo>
                  <a:cubicBezTo>
                    <a:pt x="971" y="72"/>
                    <a:pt x="971" y="72"/>
                    <a:pt x="971" y="72"/>
                  </a:cubicBezTo>
                  <a:cubicBezTo>
                    <a:pt x="1005" y="72"/>
                    <a:pt x="1005" y="72"/>
                    <a:pt x="1005" y="72"/>
                  </a:cubicBezTo>
                  <a:cubicBezTo>
                    <a:pt x="1005" y="92"/>
                    <a:pt x="1005" y="92"/>
                    <a:pt x="1005" y="92"/>
                  </a:cubicBezTo>
                  <a:cubicBezTo>
                    <a:pt x="971" y="92"/>
                    <a:pt x="971" y="92"/>
                    <a:pt x="971" y="92"/>
                  </a:cubicBezTo>
                  <a:cubicBezTo>
                    <a:pt x="971" y="216"/>
                    <a:pt x="971" y="216"/>
                    <a:pt x="971" y="216"/>
                  </a:cubicBezTo>
                  <a:cubicBezTo>
                    <a:pt x="948" y="216"/>
                    <a:pt x="948" y="216"/>
                    <a:pt x="948" y="216"/>
                  </a:cubicBezTo>
                  <a:cubicBezTo>
                    <a:pt x="948" y="92"/>
                    <a:pt x="948" y="92"/>
                    <a:pt x="948" y="92"/>
                  </a:cubicBezTo>
                  <a:cubicBezTo>
                    <a:pt x="923" y="92"/>
                    <a:pt x="923" y="92"/>
                    <a:pt x="923" y="92"/>
                  </a:cubicBezTo>
                  <a:cubicBezTo>
                    <a:pt x="923" y="72"/>
                    <a:pt x="923" y="72"/>
                    <a:pt x="923" y="72"/>
                  </a:cubicBezTo>
                  <a:cubicBezTo>
                    <a:pt x="948" y="72"/>
                    <a:pt x="948" y="72"/>
                    <a:pt x="948" y="72"/>
                  </a:cubicBezTo>
                  <a:cubicBezTo>
                    <a:pt x="948" y="49"/>
                    <a:pt x="948" y="49"/>
                    <a:pt x="948" y="49"/>
                  </a:cubicBezTo>
                  <a:cubicBezTo>
                    <a:pt x="948" y="34"/>
                    <a:pt x="952" y="23"/>
                    <a:pt x="961" y="14"/>
                  </a:cubicBezTo>
                  <a:cubicBezTo>
                    <a:pt x="969" y="5"/>
                    <a:pt x="980" y="0"/>
                    <a:pt x="994" y="0"/>
                  </a:cubicBezTo>
                  <a:cubicBezTo>
                    <a:pt x="1001" y="0"/>
                    <a:pt x="1006" y="1"/>
                    <a:pt x="1010" y="3"/>
                  </a:cubicBezTo>
                  <a:lnTo>
                    <a:pt x="1010" y="23"/>
                  </a:lnTo>
                  <a:close/>
                  <a:moveTo>
                    <a:pt x="1088" y="215"/>
                  </a:moveTo>
                  <a:cubicBezTo>
                    <a:pt x="1083" y="218"/>
                    <a:pt x="1076" y="220"/>
                    <a:pt x="1067" y="220"/>
                  </a:cubicBezTo>
                  <a:cubicBezTo>
                    <a:pt x="1042" y="220"/>
                    <a:pt x="1029" y="205"/>
                    <a:pt x="1029" y="177"/>
                  </a:cubicBezTo>
                  <a:cubicBezTo>
                    <a:pt x="1029" y="92"/>
                    <a:pt x="1029" y="92"/>
                    <a:pt x="1029" y="92"/>
                  </a:cubicBezTo>
                  <a:cubicBezTo>
                    <a:pt x="1004" y="92"/>
                    <a:pt x="1004" y="92"/>
                    <a:pt x="1004" y="92"/>
                  </a:cubicBezTo>
                  <a:cubicBezTo>
                    <a:pt x="1004" y="72"/>
                    <a:pt x="1004" y="72"/>
                    <a:pt x="1004" y="72"/>
                  </a:cubicBezTo>
                  <a:cubicBezTo>
                    <a:pt x="1029" y="72"/>
                    <a:pt x="1029" y="72"/>
                    <a:pt x="1029" y="72"/>
                  </a:cubicBezTo>
                  <a:cubicBezTo>
                    <a:pt x="1029" y="37"/>
                    <a:pt x="1029" y="37"/>
                    <a:pt x="1029" y="37"/>
                  </a:cubicBezTo>
                  <a:cubicBezTo>
                    <a:pt x="1052" y="30"/>
                    <a:pt x="1052" y="30"/>
                    <a:pt x="1052" y="30"/>
                  </a:cubicBezTo>
                  <a:cubicBezTo>
                    <a:pt x="1052" y="72"/>
                    <a:pt x="1052" y="72"/>
                    <a:pt x="1052" y="72"/>
                  </a:cubicBezTo>
                  <a:cubicBezTo>
                    <a:pt x="1088" y="72"/>
                    <a:pt x="1088" y="72"/>
                    <a:pt x="1088" y="72"/>
                  </a:cubicBezTo>
                  <a:cubicBezTo>
                    <a:pt x="1088" y="92"/>
                    <a:pt x="1088" y="92"/>
                    <a:pt x="1088" y="92"/>
                  </a:cubicBezTo>
                  <a:cubicBezTo>
                    <a:pt x="1052" y="92"/>
                    <a:pt x="1052" y="92"/>
                    <a:pt x="1052" y="92"/>
                  </a:cubicBezTo>
                  <a:cubicBezTo>
                    <a:pt x="1052" y="173"/>
                    <a:pt x="1052" y="173"/>
                    <a:pt x="1052" y="173"/>
                  </a:cubicBezTo>
                  <a:cubicBezTo>
                    <a:pt x="1052" y="183"/>
                    <a:pt x="1054" y="190"/>
                    <a:pt x="1057" y="194"/>
                  </a:cubicBezTo>
                  <a:cubicBezTo>
                    <a:pt x="1060" y="198"/>
                    <a:pt x="1066" y="200"/>
                    <a:pt x="1073" y="200"/>
                  </a:cubicBezTo>
                  <a:cubicBezTo>
                    <a:pt x="1079" y="200"/>
                    <a:pt x="1084" y="198"/>
                    <a:pt x="1088" y="195"/>
                  </a:cubicBezTo>
                  <a:lnTo>
                    <a:pt x="1088" y="215"/>
                  </a:lnTo>
                  <a:close/>
                  <a:moveTo>
                    <a:pt x="1330" y="216"/>
                  </a:moveTo>
                  <a:cubicBezTo>
                    <a:pt x="1304" y="216"/>
                    <a:pt x="1304" y="216"/>
                    <a:pt x="1304" y="216"/>
                  </a:cubicBezTo>
                  <a:cubicBezTo>
                    <a:pt x="1282" y="160"/>
                    <a:pt x="1282" y="160"/>
                    <a:pt x="1282" y="160"/>
                  </a:cubicBezTo>
                  <a:cubicBezTo>
                    <a:pt x="1197" y="160"/>
                    <a:pt x="1197" y="160"/>
                    <a:pt x="1197" y="160"/>
                  </a:cubicBezTo>
                  <a:cubicBezTo>
                    <a:pt x="1177" y="216"/>
                    <a:pt x="1177" y="216"/>
                    <a:pt x="1177" y="216"/>
                  </a:cubicBezTo>
                  <a:cubicBezTo>
                    <a:pt x="1151" y="216"/>
                    <a:pt x="1151" y="216"/>
                    <a:pt x="1151" y="216"/>
                  </a:cubicBezTo>
                  <a:cubicBezTo>
                    <a:pt x="1228" y="15"/>
                    <a:pt x="1228" y="15"/>
                    <a:pt x="1228" y="15"/>
                  </a:cubicBezTo>
                  <a:cubicBezTo>
                    <a:pt x="1252" y="15"/>
                    <a:pt x="1252" y="15"/>
                    <a:pt x="1252" y="15"/>
                  </a:cubicBezTo>
                  <a:lnTo>
                    <a:pt x="1330" y="216"/>
                  </a:lnTo>
                  <a:close/>
                  <a:moveTo>
                    <a:pt x="1275" y="139"/>
                  </a:moveTo>
                  <a:cubicBezTo>
                    <a:pt x="1243" y="53"/>
                    <a:pt x="1243" y="53"/>
                    <a:pt x="1243" y="53"/>
                  </a:cubicBezTo>
                  <a:cubicBezTo>
                    <a:pt x="1242" y="51"/>
                    <a:pt x="1241" y="46"/>
                    <a:pt x="1240" y="39"/>
                  </a:cubicBezTo>
                  <a:cubicBezTo>
                    <a:pt x="1239" y="39"/>
                    <a:pt x="1239" y="39"/>
                    <a:pt x="1239" y="39"/>
                  </a:cubicBezTo>
                  <a:cubicBezTo>
                    <a:pt x="1238" y="45"/>
                    <a:pt x="1237" y="50"/>
                    <a:pt x="1236" y="53"/>
                  </a:cubicBezTo>
                  <a:cubicBezTo>
                    <a:pt x="1205" y="139"/>
                    <a:pt x="1205" y="139"/>
                    <a:pt x="1205" y="139"/>
                  </a:cubicBezTo>
                  <a:lnTo>
                    <a:pt x="1275" y="139"/>
                  </a:lnTo>
                  <a:close/>
                  <a:moveTo>
                    <a:pt x="1459" y="79"/>
                  </a:moveTo>
                  <a:cubicBezTo>
                    <a:pt x="1374" y="197"/>
                    <a:pt x="1374" y="197"/>
                    <a:pt x="1374" y="197"/>
                  </a:cubicBezTo>
                  <a:cubicBezTo>
                    <a:pt x="1458" y="197"/>
                    <a:pt x="1458" y="197"/>
                    <a:pt x="1458" y="197"/>
                  </a:cubicBezTo>
                  <a:cubicBezTo>
                    <a:pt x="1458" y="216"/>
                    <a:pt x="1458" y="216"/>
                    <a:pt x="1458" y="216"/>
                  </a:cubicBezTo>
                  <a:cubicBezTo>
                    <a:pt x="1340" y="216"/>
                    <a:pt x="1340" y="216"/>
                    <a:pt x="1340" y="216"/>
                  </a:cubicBezTo>
                  <a:cubicBezTo>
                    <a:pt x="1340" y="209"/>
                    <a:pt x="1340" y="209"/>
                    <a:pt x="1340" y="209"/>
                  </a:cubicBezTo>
                  <a:cubicBezTo>
                    <a:pt x="1425" y="92"/>
                    <a:pt x="1425" y="92"/>
                    <a:pt x="1425" y="92"/>
                  </a:cubicBezTo>
                  <a:cubicBezTo>
                    <a:pt x="1348" y="92"/>
                    <a:pt x="1348" y="92"/>
                    <a:pt x="1348" y="92"/>
                  </a:cubicBezTo>
                  <a:cubicBezTo>
                    <a:pt x="1348" y="72"/>
                    <a:pt x="1348" y="72"/>
                    <a:pt x="1348" y="72"/>
                  </a:cubicBezTo>
                  <a:cubicBezTo>
                    <a:pt x="1459" y="72"/>
                    <a:pt x="1459" y="72"/>
                    <a:pt x="1459" y="72"/>
                  </a:cubicBezTo>
                  <a:lnTo>
                    <a:pt x="1459" y="79"/>
                  </a:lnTo>
                  <a:close/>
                  <a:moveTo>
                    <a:pt x="1597" y="216"/>
                  </a:moveTo>
                  <a:cubicBezTo>
                    <a:pt x="1574" y="216"/>
                    <a:pt x="1574" y="216"/>
                    <a:pt x="1574" y="216"/>
                  </a:cubicBezTo>
                  <a:cubicBezTo>
                    <a:pt x="1574" y="194"/>
                    <a:pt x="1574" y="194"/>
                    <a:pt x="1574" y="194"/>
                  </a:cubicBezTo>
                  <a:cubicBezTo>
                    <a:pt x="1574" y="194"/>
                    <a:pt x="1574" y="194"/>
                    <a:pt x="1574" y="194"/>
                  </a:cubicBezTo>
                  <a:cubicBezTo>
                    <a:pt x="1564" y="211"/>
                    <a:pt x="1549" y="220"/>
                    <a:pt x="1530" y="220"/>
                  </a:cubicBezTo>
                  <a:cubicBezTo>
                    <a:pt x="1495" y="220"/>
                    <a:pt x="1478" y="199"/>
                    <a:pt x="1478" y="158"/>
                  </a:cubicBezTo>
                  <a:cubicBezTo>
                    <a:pt x="1478" y="72"/>
                    <a:pt x="1478" y="72"/>
                    <a:pt x="1478" y="72"/>
                  </a:cubicBezTo>
                  <a:cubicBezTo>
                    <a:pt x="1501" y="72"/>
                    <a:pt x="1501" y="72"/>
                    <a:pt x="1501" y="72"/>
                  </a:cubicBezTo>
                  <a:cubicBezTo>
                    <a:pt x="1501" y="155"/>
                    <a:pt x="1501" y="155"/>
                    <a:pt x="1501" y="155"/>
                  </a:cubicBezTo>
                  <a:cubicBezTo>
                    <a:pt x="1501" y="185"/>
                    <a:pt x="1513" y="200"/>
                    <a:pt x="1536" y="200"/>
                  </a:cubicBezTo>
                  <a:cubicBezTo>
                    <a:pt x="1547" y="200"/>
                    <a:pt x="1557" y="196"/>
                    <a:pt x="1564" y="188"/>
                  </a:cubicBezTo>
                  <a:cubicBezTo>
                    <a:pt x="1571" y="179"/>
                    <a:pt x="1574" y="169"/>
                    <a:pt x="1574" y="155"/>
                  </a:cubicBezTo>
                  <a:cubicBezTo>
                    <a:pt x="1574" y="72"/>
                    <a:pt x="1574" y="72"/>
                    <a:pt x="1574" y="72"/>
                  </a:cubicBezTo>
                  <a:cubicBezTo>
                    <a:pt x="1597" y="72"/>
                    <a:pt x="1597" y="72"/>
                    <a:pt x="1597" y="72"/>
                  </a:cubicBezTo>
                  <a:lnTo>
                    <a:pt x="1597" y="216"/>
                  </a:lnTo>
                  <a:close/>
                  <a:moveTo>
                    <a:pt x="1711" y="96"/>
                  </a:moveTo>
                  <a:cubicBezTo>
                    <a:pt x="1707" y="93"/>
                    <a:pt x="1701" y="91"/>
                    <a:pt x="1694" y="91"/>
                  </a:cubicBezTo>
                  <a:cubicBezTo>
                    <a:pt x="1684" y="91"/>
                    <a:pt x="1675" y="96"/>
                    <a:pt x="1669" y="105"/>
                  </a:cubicBezTo>
                  <a:cubicBezTo>
                    <a:pt x="1663" y="115"/>
                    <a:pt x="1659" y="128"/>
                    <a:pt x="1659" y="143"/>
                  </a:cubicBezTo>
                  <a:cubicBezTo>
                    <a:pt x="1659" y="216"/>
                    <a:pt x="1659" y="216"/>
                    <a:pt x="1659" y="216"/>
                  </a:cubicBezTo>
                  <a:cubicBezTo>
                    <a:pt x="1636" y="216"/>
                    <a:pt x="1636" y="216"/>
                    <a:pt x="1636" y="216"/>
                  </a:cubicBezTo>
                  <a:cubicBezTo>
                    <a:pt x="1636" y="72"/>
                    <a:pt x="1636" y="72"/>
                    <a:pt x="1636" y="72"/>
                  </a:cubicBezTo>
                  <a:cubicBezTo>
                    <a:pt x="1659" y="72"/>
                    <a:pt x="1659" y="72"/>
                    <a:pt x="1659" y="72"/>
                  </a:cubicBezTo>
                  <a:cubicBezTo>
                    <a:pt x="1659" y="102"/>
                    <a:pt x="1659" y="102"/>
                    <a:pt x="1659" y="102"/>
                  </a:cubicBezTo>
                  <a:cubicBezTo>
                    <a:pt x="1660" y="102"/>
                    <a:pt x="1660" y="102"/>
                    <a:pt x="1660" y="102"/>
                  </a:cubicBezTo>
                  <a:cubicBezTo>
                    <a:pt x="1663" y="92"/>
                    <a:pt x="1668" y="84"/>
                    <a:pt x="1675" y="78"/>
                  </a:cubicBezTo>
                  <a:cubicBezTo>
                    <a:pt x="1681" y="73"/>
                    <a:pt x="1689" y="70"/>
                    <a:pt x="1698" y="70"/>
                  </a:cubicBezTo>
                  <a:cubicBezTo>
                    <a:pt x="1704" y="70"/>
                    <a:pt x="1708" y="70"/>
                    <a:pt x="1711" y="72"/>
                  </a:cubicBezTo>
                  <a:lnTo>
                    <a:pt x="1711" y="96"/>
                  </a:lnTo>
                  <a:close/>
                  <a:moveTo>
                    <a:pt x="1840" y="150"/>
                  </a:moveTo>
                  <a:cubicBezTo>
                    <a:pt x="1738" y="150"/>
                    <a:pt x="1738" y="150"/>
                    <a:pt x="1738" y="150"/>
                  </a:cubicBezTo>
                  <a:cubicBezTo>
                    <a:pt x="1738" y="166"/>
                    <a:pt x="1743" y="179"/>
                    <a:pt x="1751" y="187"/>
                  </a:cubicBezTo>
                  <a:cubicBezTo>
                    <a:pt x="1759" y="196"/>
                    <a:pt x="1770" y="200"/>
                    <a:pt x="1785" y="200"/>
                  </a:cubicBezTo>
                  <a:cubicBezTo>
                    <a:pt x="1801" y="200"/>
                    <a:pt x="1816" y="195"/>
                    <a:pt x="1830" y="184"/>
                  </a:cubicBezTo>
                  <a:cubicBezTo>
                    <a:pt x="1830" y="206"/>
                    <a:pt x="1830" y="206"/>
                    <a:pt x="1830" y="206"/>
                  </a:cubicBezTo>
                  <a:cubicBezTo>
                    <a:pt x="1817" y="215"/>
                    <a:pt x="1800" y="220"/>
                    <a:pt x="1779" y="220"/>
                  </a:cubicBezTo>
                  <a:cubicBezTo>
                    <a:pt x="1759" y="220"/>
                    <a:pt x="1743" y="213"/>
                    <a:pt x="1731" y="200"/>
                  </a:cubicBezTo>
                  <a:cubicBezTo>
                    <a:pt x="1720" y="187"/>
                    <a:pt x="1714" y="168"/>
                    <a:pt x="1714" y="145"/>
                  </a:cubicBezTo>
                  <a:cubicBezTo>
                    <a:pt x="1714" y="131"/>
                    <a:pt x="1717" y="118"/>
                    <a:pt x="1723" y="106"/>
                  </a:cubicBezTo>
                  <a:cubicBezTo>
                    <a:pt x="1728" y="94"/>
                    <a:pt x="1736" y="85"/>
                    <a:pt x="1747" y="79"/>
                  </a:cubicBezTo>
                  <a:cubicBezTo>
                    <a:pt x="1757" y="72"/>
                    <a:pt x="1768" y="69"/>
                    <a:pt x="1780" y="69"/>
                  </a:cubicBezTo>
                  <a:cubicBezTo>
                    <a:pt x="1799" y="69"/>
                    <a:pt x="1814" y="75"/>
                    <a:pt x="1824" y="87"/>
                  </a:cubicBezTo>
                  <a:cubicBezTo>
                    <a:pt x="1834" y="99"/>
                    <a:pt x="1840" y="116"/>
                    <a:pt x="1840" y="138"/>
                  </a:cubicBezTo>
                  <a:lnTo>
                    <a:pt x="1840" y="150"/>
                  </a:lnTo>
                  <a:close/>
                  <a:moveTo>
                    <a:pt x="1816" y="131"/>
                  </a:moveTo>
                  <a:cubicBezTo>
                    <a:pt x="1816" y="117"/>
                    <a:pt x="1813" y="107"/>
                    <a:pt x="1806" y="100"/>
                  </a:cubicBezTo>
                  <a:cubicBezTo>
                    <a:pt x="1800" y="92"/>
                    <a:pt x="1791" y="89"/>
                    <a:pt x="1780" y="89"/>
                  </a:cubicBezTo>
                  <a:cubicBezTo>
                    <a:pt x="1769" y="89"/>
                    <a:pt x="1760" y="92"/>
                    <a:pt x="1753" y="100"/>
                  </a:cubicBezTo>
                  <a:cubicBezTo>
                    <a:pt x="1745" y="108"/>
                    <a:pt x="1740" y="118"/>
                    <a:pt x="1738" y="131"/>
                  </a:cubicBezTo>
                  <a:lnTo>
                    <a:pt x="1816" y="13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rgbClr val="505050"/>
                </a:solidFill>
                <a:effectLst/>
                <a:uLnTx/>
                <a:uFillTx/>
              </a:endParaRPr>
            </a:p>
          </p:txBody>
        </p:sp>
        <p:grpSp>
          <p:nvGrpSpPr>
            <p:cNvPr id="21" name="Group 20"/>
            <p:cNvGrpSpPr/>
            <p:nvPr/>
          </p:nvGrpSpPr>
          <p:grpSpPr>
            <a:xfrm>
              <a:off x="5837237" y="3878262"/>
              <a:ext cx="828763" cy="884212"/>
              <a:chOff x="10290107" y="5703966"/>
              <a:chExt cx="635908" cy="678454"/>
            </a:xfrm>
          </p:grpSpPr>
          <p:sp>
            <p:nvSpPr>
              <p:cNvPr id="22" name="Rounded Rectangle 18"/>
              <p:cNvSpPr/>
              <p:nvPr/>
            </p:nvSpPr>
            <p:spPr bwMode="auto">
              <a:xfrm>
                <a:off x="10290107" y="6057502"/>
                <a:ext cx="64008" cy="19403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7" name="Rounded Rectangle 165"/>
              <p:cNvSpPr/>
              <p:nvPr/>
            </p:nvSpPr>
            <p:spPr bwMode="auto">
              <a:xfrm>
                <a:off x="10404991" y="6020808"/>
                <a:ext cx="64008" cy="26742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8" name="Rounded Rectangle 166"/>
              <p:cNvSpPr/>
              <p:nvPr/>
            </p:nvSpPr>
            <p:spPr bwMode="auto">
              <a:xfrm>
                <a:off x="10519875" y="5973984"/>
                <a:ext cx="82602" cy="36365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9" name="Rounded Rectangle 167"/>
              <p:cNvSpPr/>
              <p:nvPr/>
            </p:nvSpPr>
            <p:spPr bwMode="auto">
              <a:xfrm>
                <a:off x="10653354" y="5933281"/>
                <a:ext cx="82602" cy="449139"/>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6" eaLnBrk="1" fontAlgn="auto" latinLnBrk="0" hangingPunct="1">
                  <a:lnSpc>
                    <a:spcPct val="90000"/>
                  </a:lnSpc>
                  <a:spcBef>
                    <a:spcPts val="0"/>
                  </a:spcBef>
                  <a:spcAft>
                    <a:spcPts val="0"/>
                  </a:spcAft>
                  <a:buClrTx/>
                  <a:buSzTx/>
                  <a:buFontTx/>
                  <a:buNone/>
                  <a:tabLst/>
                  <a:defRPr/>
                </a:pPr>
                <a:endParaRPr kumimoji="0" lang="en-US" sz="196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40" name="Freeform 35"/>
              <p:cNvSpPr/>
              <p:nvPr/>
            </p:nvSpPr>
            <p:spPr bwMode="auto">
              <a:xfrm>
                <a:off x="10307923" y="5703966"/>
                <a:ext cx="618092" cy="620134"/>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28575" cap="rnd" cmpd="sng" algn="ctr">
                <a:solidFill>
                  <a:srgbClr val="FFFFFF"/>
                </a:solidFill>
                <a:prstDash val="solid"/>
                <a:headEnd type="none" w="med" len="med"/>
                <a:tailEnd type="none" w="med" len="med"/>
              </a:ln>
              <a:effectLst/>
            </p:spPr>
            <p:txBody>
              <a:bodyPr rtlCol="0" anchor="ctr"/>
              <a:lstStyle/>
              <a:p>
                <a:pPr marL="0" marR="0" lvl="0" indent="0" algn="ctr" defTabSz="89621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prstClr val="white"/>
                  </a:solidFill>
                  <a:effectLst/>
                  <a:uLnTx/>
                  <a:uFillTx/>
                  <a:latin typeface="Segoe UI"/>
                  <a:ea typeface="+mn-ea"/>
                  <a:cs typeface="+mn-cs"/>
                </a:endParaRPr>
              </a:p>
            </p:txBody>
          </p:sp>
        </p:grpSp>
      </p:grpSp>
    </p:spTree>
    <p:extLst>
      <p:ext uri="{BB962C8B-B14F-4D97-AF65-F5344CB8AC3E}">
        <p14:creationId xmlns:p14="http://schemas.microsoft.com/office/powerpoint/2010/main" val="3532870218"/>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2"/>
                    </a:gs>
                    <a:gs pos="39000">
                      <a:schemeClr val="tx2"/>
                    </a:gs>
                  </a:gsLst>
                  <a:lin ang="5400000" scaled="0"/>
                </a:gradFill>
              </a:defRPr>
            </a:lvl1pPr>
          </a:lstStyle>
          <a:p>
            <a:r>
              <a:rPr lang="en-US" dirty="0"/>
              <a:t>Presentation title</a:t>
            </a:r>
          </a:p>
        </p:txBody>
      </p:sp>
      <p:sp>
        <p:nvSpPr>
          <p:cNvPr id="7" name="TextBox 6"/>
          <p:cNvSpPr txBox="1"/>
          <p:nvPr/>
        </p:nvSpPr>
        <p:spPr>
          <a:xfrm>
            <a:off x="7116920" y="881753"/>
            <a:ext cx="5185559" cy="549685"/>
          </a:xfrm>
          <a:prstGeom prst="rect">
            <a:avLst/>
          </a:prstGeom>
          <a:noFill/>
        </p:spPr>
        <p:txBody>
          <a:bodyPr wrap="none" lIns="182854" tIns="146283" rIns="182854" bIns="146283" rtlCol="0">
            <a:spAutoFit/>
          </a:bodyPr>
          <a:lstStyle/>
          <a:p>
            <a:pPr algn="r">
              <a:lnSpc>
                <a:spcPct val="90000"/>
              </a:lnSpc>
              <a:spcAft>
                <a:spcPts val="600"/>
              </a:spcAft>
            </a:pPr>
            <a:r>
              <a:rPr lang="en-US" sz="1800" kern="1200" dirty="0">
                <a:gradFill>
                  <a:gsLst>
                    <a:gs pos="16000">
                      <a:schemeClr val="tx1">
                        <a:alpha val="90000"/>
                      </a:schemeClr>
                    </a:gs>
                    <a:gs pos="90000">
                      <a:schemeClr val="tx1">
                        <a:alpha val="90000"/>
                      </a:schemeClr>
                    </a:gs>
                  </a:gsLst>
                  <a:lin ang="16200000" scaled="0"/>
                </a:gradFill>
                <a:effectLst/>
                <a:latin typeface="+mn-lt"/>
                <a:ea typeface="+mn-ea"/>
                <a:cs typeface="+mn-cs"/>
              </a:rPr>
              <a:t>Analytics &amp; Business Intelligence Partner Airlift</a:t>
            </a:r>
            <a:endParaRPr lang="en-US" sz="2400" dirty="0">
              <a:gradFill>
                <a:gsLst>
                  <a:gs pos="16000">
                    <a:schemeClr val="tx1">
                      <a:alpha val="90000"/>
                    </a:schemeClr>
                  </a:gs>
                  <a:gs pos="90000">
                    <a:schemeClr val="tx1">
                      <a:alpha val="90000"/>
                    </a:schemeClr>
                  </a:gs>
                </a:gsLst>
                <a:lin ang="16200000" scaled="0"/>
              </a:gradFill>
              <a:latin typeface="+mj-lt"/>
            </a:endParaRPr>
          </a:p>
        </p:txBody>
      </p:sp>
      <p:grpSp>
        <p:nvGrpSpPr>
          <p:cNvPr id="10" name="Group 9"/>
          <p:cNvGrpSpPr>
            <a:grpSpLocks noChangeAspect="1"/>
          </p:cNvGrpSpPr>
          <p:nvPr/>
        </p:nvGrpSpPr>
        <p:grpSpPr bwMode="black">
          <a:xfrm>
            <a:off x="350838" y="324295"/>
            <a:ext cx="1566574" cy="336325"/>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052176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8839" y="480502"/>
            <a:ext cx="2177001" cy="466345"/>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8839" y="480502"/>
            <a:ext cx="2177001" cy="466345"/>
          </a:xfrm>
          <a:prstGeom prst="rect">
            <a:avLst/>
          </a:prstGeom>
        </p:spPr>
      </p:pic>
    </p:spTree>
    <p:extLst>
      <p:ext uri="{BB962C8B-B14F-4D97-AF65-F5344CB8AC3E}">
        <p14:creationId xmlns:p14="http://schemas.microsoft.com/office/powerpoint/2010/main" val="2852377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7145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10085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5943599" cy="17145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5493791"/>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7145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745199"/>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680758"/>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932627"/>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680758"/>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283129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837710"/>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837710"/>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302067"/>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837710"/>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837710"/>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9623468"/>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05395"/>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05395"/>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316194"/>
      </p:ext>
    </p:extLst>
  </p:cSld>
  <p:clrMapOvr>
    <a:masterClrMapping/>
  </p:clrMapOvr>
  <p:transition>
    <p:fade/>
  </p:transition>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05395"/>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05395"/>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5011057"/>
      </p:ext>
    </p:extLst>
  </p:cSld>
  <p:clrMapOvr>
    <a:masterClrMapping/>
  </p:clrMapOvr>
  <p:transition>
    <p:fade/>
  </p:transition>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5717701"/>
      </p:ext>
    </p:extLst>
  </p:cSld>
  <p:clrMapOvr>
    <a:masterClrMapping/>
  </p:clrMapOvr>
  <p:transition>
    <p:fade/>
  </p:transition>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1769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2924900367"/>
      </p:ext>
    </p:extLst>
  </p:cSld>
  <p:clrMapOvr>
    <a:masterClrMapping/>
  </p:clrMapOvr>
  <p:transition>
    <p:fade/>
  </p:transition>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itle | Sub  - picture righ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6248806" cy="917575"/>
          </a:xfrm>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74640" y="1839431"/>
            <a:ext cx="6248398"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
        <p:nvSpPr>
          <p:cNvPr id="3" name="Rectangle 2"/>
          <p:cNvSpPr/>
          <p:nvPr/>
        </p:nvSpPr>
        <p:spPr bwMode="auto">
          <a:xfrm>
            <a:off x="6677026" y="0"/>
            <a:ext cx="57594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677026" y="0"/>
            <a:ext cx="57594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2187306"/>
      </p:ext>
    </p:extLst>
  </p:cSld>
  <p:clrMapOvr>
    <a:masterClrMapping/>
  </p:clrMapOvr>
  <p:transition>
    <p:fade/>
  </p:transition>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1677382"/>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2056412904"/>
      </p:ext>
    </p:extLst>
  </p:cSld>
  <p:clrMapOvr>
    <a:masterClrMapping/>
  </p:clrMapOvr>
  <p:transition>
    <p:fade/>
  </p:transition>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766802"/>
      </p:ext>
    </p:extLst>
  </p:cSld>
  <p:clrMapOvr>
    <a:masterClrMapping/>
  </p:clrMapOvr>
  <p:transition>
    <p:fade/>
  </p:transition>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Section Title Accent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34963"/>
            <a:ext cx="11887200" cy="1831975"/>
          </a:xfrm>
          <a:noFill/>
        </p:spPr>
        <p:txBody>
          <a:bodyPr tIns="91440" bIns="91440" anchor="ctr" anchorCtr="0"/>
          <a:lstStyle>
            <a:lvl1pPr>
              <a:defRPr sz="5999" spc="-100" baseline="0">
                <a:gradFill>
                  <a:gsLst>
                    <a:gs pos="100000">
                      <a:schemeClr val="tx1"/>
                    </a:gs>
                    <a:gs pos="0">
                      <a:schemeClr val="tx1"/>
                    </a:gs>
                  </a:gsLst>
                  <a:lin ang="5400000" scaled="0"/>
                </a:gradFill>
              </a:defRPr>
            </a:lvl1pPr>
          </a:lstStyle>
          <a:p>
            <a:r>
              <a:rPr lang="en-US" dirty="0"/>
              <a:t>Key takeaways</a:t>
            </a:r>
          </a:p>
        </p:txBody>
      </p:sp>
      <p:sp>
        <p:nvSpPr>
          <p:cNvPr id="4" name="TextBox 3"/>
          <p:cNvSpPr txBox="1"/>
          <p:nvPr/>
        </p:nvSpPr>
        <p:spPr>
          <a:xfrm>
            <a:off x="7663014" y="16447"/>
            <a:ext cx="4643998" cy="521303"/>
          </a:xfrm>
          <a:prstGeom prst="rect">
            <a:avLst/>
          </a:prstGeom>
          <a:noFill/>
        </p:spPr>
        <p:txBody>
          <a:bodyPr wrap="none" lIns="182854" tIns="146283" rIns="182854" bIns="146283" rtlCol="0">
            <a:spAutoFit/>
          </a:bodyPr>
          <a:lstStyle/>
          <a:p>
            <a:pPr algn="r">
              <a:lnSpc>
                <a:spcPct val="90000"/>
              </a:lnSpc>
              <a:spcAft>
                <a:spcPts val="600"/>
              </a:spcAft>
            </a:pPr>
            <a:r>
              <a:rPr lang="en-US" sz="1599" kern="1200" dirty="0">
                <a:solidFill>
                  <a:schemeClr val="tx2"/>
                </a:solidFill>
                <a:effectLst/>
                <a:latin typeface="+mn-lt"/>
                <a:ea typeface="+mn-ea"/>
                <a:cs typeface="+mn-cs"/>
              </a:rPr>
              <a:t>Analytics &amp; Business Intelligence Partner Airlift</a:t>
            </a:r>
            <a:endParaRPr lang="en-US" sz="2000" dirty="0">
              <a:solidFill>
                <a:schemeClr val="tx2"/>
              </a:solidFill>
              <a:latin typeface="+mj-lt"/>
            </a:endParaRPr>
          </a:p>
        </p:txBody>
      </p:sp>
      <p:sp>
        <p:nvSpPr>
          <p:cNvPr id="5" name="Text Placeholder 4"/>
          <p:cNvSpPr>
            <a:spLocks noGrp="1"/>
          </p:cNvSpPr>
          <p:nvPr>
            <p:ph type="body" sz="quarter" idx="10"/>
          </p:nvPr>
        </p:nvSpPr>
        <p:spPr>
          <a:xfrm>
            <a:off x="274638" y="2506663"/>
            <a:ext cx="5486400" cy="1677382"/>
          </a:xfrm>
        </p:spPr>
        <p:txBody>
          <a:bodyPr lIns="603504"/>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065837" y="2506663"/>
            <a:ext cx="6096001" cy="1677382"/>
          </a:xfrm>
        </p:spPr>
        <p:txBody>
          <a:bodyPr lIns="603504"/>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198435" y="1744663"/>
            <a:ext cx="1143002" cy="973324"/>
          </a:xfrm>
          <a:prstGeom prst="rect">
            <a:avLst/>
          </a:prstGeom>
          <a:noFill/>
        </p:spPr>
        <p:txBody>
          <a:bodyPr wrap="square" lIns="182854" tIns="146283" rIns="182854" bIns="146283" rtlCol="0">
            <a:spAutoFit/>
          </a:bodyPr>
          <a:lstStyle/>
          <a:p>
            <a:pPr algn="ctr">
              <a:lnSpc>
                <a:spcPct val="90000"/>
              </a:lnSpc>
              <a:spcAft>
                <a:spcPts val="600"/>
              </a:spcAft>
            </a:pPr>
            <a:r>
              <a:rPr lang="en-US" sz="4799" dirty="0">
                <a:solidFill>
                  <a:srgbClr val="3C6F82"/>
                </a:solidFill>
                <a:cs typeface="Segoe UI Semilight" panose="020B0402040204020203" pitchFamily="34" charset="0"/>
              </a:rPr>
              <a:t>01</a:t>
            </a:r>
          </a:p>
        </p:txBody>
      </p:sp>
      <p:sp>
        <p:nvSpPr>
          <p:cNvPr id="9" name="TextBox 8"/>
          <p:cNvSpPr txBox="1"/>
          <p:nvPr/>
        </p:nvSpPr>
        <p:spPr>
          <a:xfrm>
            <a:off x="5911849" y="1744663"/>
            <a:ext cx="1447800" cy="973324"/>
          </a:xfrm>
          <a:prstGeom prst="rect">
            <a:avLst/>
          </a:prstGeom>
          <a:noFill/>
        </p:spPr>
        <p:txBody>
          <a:bodyPr wrap="square" lIns="182854" tIns="146283" rIns="182854" bIns="146283" rtlCol="0">
            <a:spAutoFit/>
          </a:bodyPr>
          <a:lstStyle/>
          <a:p>
            <a:pPr algn="ctr">
              <a:lnSpc>
                <a:spcPct val="90000"/>
              </a:lnSpc>
              <a:spcAft>
                <a:spcPts val="600"/>
              </a:spcAft>
            </a:pPr>
            <a:r>
              <a:rPr lang="en-US" sz="4799" dirty="0">
                <a:solidFill>
                  <a:srgbClr val="3C6F82"/>
                </a:solidFill>
                <a:cs typeface="Segoe UI Semilight" panose="020B0402040204020203" pitchFamily="34" charset="0"/>
              </a:rPr>
              <a:t>02</a:t>
            </a:r>
          </a:p>
        </p:txBody>
      </p:sp>
      <p:cxnSp>
        <p:nvCxnSpPr>
          <p:cNvPr id="10" name="Straight Connector 9"/>
          <p:cNvCxnSpPr/>
          <p:nvPr/>
        </p:nvCxnSpPr>
        <p:spPr>
          <a:xfrm>
            <a:off x="6216649" y="2506663"/>
            <a:ext cx="838200" cy="0"/>
          </a:xfrm>
          <a:prstGeom prst="line">
            <a:avLst/>
          </a:prstGeom>
          <a:ln w="38100">
            <a:solidFill>
              <a:srgbClr val="36678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50836" y="2506663"/>
            <a:ext cx="838200" cy="0"/>
          </a:xfrm>
          <a:prstGeom prst="line">
            <a:avLst/>
          </a:prstGeom>
          <a:ln w="38100">
            <a:solidFill>
              <a:srgbClr val="36678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379614"/>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049463"/>
            <a:ext cx="10056812" cy="1912208"/>
          </a:xfrm>
          <a:noFill/>
        </p:spPr>
        <p:txBody>
          <a:bodyPr tIns="91440" bIns="91440" anchor="t" anchorCtr="0"/>
          <a:lstStyle>
            <a:lvl1pPr>
              <a:defRPr sz="7198" spc="-100" baseline="0">
                <a:solidFill>
                  <a:schemeClr val="bg2"/>
                </a:soli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solidFill>
                  <a:schemeClr val="bg1"/>
                </a:solidFill>
                <a:latin typeface="+mj-lt"/>
              </a:defRPr>
            </a:lvl1pPr>
          </a:lstStyle>
          <a:p>
            <a:pPr lvl="0"/>
            <a:r>
              <a:rPr lang="en-US" dirty="0"/>
              <a:t>Speaker Name</a:t>
            </a:r>
          </a:p>
        </p:txBody>
      </p:sp>
      <p:sp>
        <p:nvSpPr>
          <p:cNvPr id="3" name="Rectangle 2"/>
          <p:cNvSpPr/>
          <p:nvPr/>
        </p:nvSpPr>
        <p:spPr>
          <a:xfrm>
            <a:off x="457201" y="296863"/>
            <a:ext cx="1594594" cy="721848"/>
          </a:xfrm>
          <a:prstGeom prst="rect">
            <a:avLst/>
          </a:prstGeom>
        </p:spPr>
        <p:txBody>
          <a:bodyPr wrap="none">
            <a:spAutoFit/>
          </a:bodyPr>
          <a:lstStyle/>
          <a:p>
            <a:r>
              <a:rPr lang="en-US" sz="3999" b="1" dirty="0">
                <a:solidFill>
                  <a:schemeClr val="bg1"/>
                </a:solidFill>
              </a:rPr>
              <a:t>demo</a:t>
            </a:r>
          </a:p>
        </p:txBody>
      </p:sp>
      <p:sp>
        <p:nvSpPr>
          <p:cNvPr id="9" name="TextBox 8"/>
          <p:cNvSpPr txBox="1"/>
          <p:nvPr/>
        </p:nvSpPr>
        <p:spPr>
          <a:xfrm>
            <a:off x="6446837" y="1363662"/>
            <a:ext cx="369398" cy="634440"/>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16000">
                    <a:srgbClr val="FFFFFF">
                      <a:alpha val="90000"/>
                    </a:srgbClr>
                  </a:gs>
                  <a:gs pos="90000">
                    <a:srgbClr val="FFFFFF">
                      <a:alpha val="90000"/>
                    </a:srgbClr>
                  </a:gs>
                </a:gsLst>
                <a:lin ang="16200000" scaled="0"/>
              </a:gradFill>
              <a:effectLst/>
              <a:uLnTx/>
              <a:uFillTx/>
              <a:latin typeface="Segoe UI Light"/>
            </a:endParaRPr>
          </a:p>
        </p:txBody>
      </p:sp>
      <p:sp>
        <p:nvSpPr>
          <p:cNvPr id="7" name="TextBox 6"/>
          <p:cNvSpPr txBox="1"/>
          <p:nvPr/>
        </p:nvSpPr>
        <p:spPr>
          <a:xfrm>
            <a:off x="7116920" y="881753"/>
            <a:ext cx="5185559" cy="549685"/>
          </a:xfrm>
          <a:prstGeom prst="rect">
            <a:avLst/>
          </a:prstGeom>
          <a:noFill/>
        </p:spPr>
        <p:txBody>
          <a:bodyPr wrap="none" lIns="182854" tIns="146283" rIns="182854" bIns="146283" rtlCol="0">
            <a:spAutoFit/>
          </a:bodyPr>
          <a:lstStyle/>
          <a:p>
            <a:pPr algn="r">
              <a:lnSpc>
                <a:spcPct val="90000"/>
              </a:lnSpc>
              <a:spcAft>
                <a:spcPts val="600"/>
              </a:spcAft>
            </a:pPr>
            <a:r>
              <a:rPr lang="en-US" sz="1800" kern="1200" dirty="0">
                <a:solidFill>
                  <a:schemeClr val="bg2"/>
                </a:solidFill>
                <a:effectLst/>
                <a:latin typeface="+mn-lt"/>
                <a:ea typeface="+mn-ea"/>
                <a:cs typeface="+mn-cs"/>
              </a:rPr>
              <a:t>Analytics &amp; Business Intelligence Partner Airlift</a:t>
            </a:r>
            <a:endParaRPr lang="en-US" sz="2400" dirty="0">
              <a:solidFill>
                <a:schemeClr val="bg2"/>
              </a:solidFill>
              <a:latin typeface="+mj-lt"/>
            </a:endParaRPr>
          </a:p>
        </p:txBody>
      </p:sp>
      <p:sp>
        <p:nvSpPr>
          <p:cNvPr id="8" name="Rectangle 7"/>
          <p:cNvSpPr/>
          <p:nvPr/>
        </p:nvSpPr>
        <p:spPr>
          <a:xfrm>
            <a:off x="457201" y="296863"/>
            <a:ext cx="1594594" cy="721848"/>
          </a:xfrm>
          <a:prstGeom prst="rect">
            <a:avLst/>
          </a:prstGeom>
        </p:spPr>
        <p:txBody>
          <a:bodyPr wrap="none">
            <a:spAutoFit/>
          </a:bodyPr>
          <a:lstStyle/>
          <a:p>
            <a:r>
              <a:rPr lang="en-US" sz="3999" b="1" dirty="0">
                <a:solidFill>
                  <a:schemeClr val="bg1"/>
                </a:solidFill>
              </a:rPr>
              <a:t>demo</a:t>
            </a:r>
          </a:p>
        </p:txBody>
      </p:sp>
    </p:spTree>
    <p:extLst>
      <p:ext uri="{BB962C8B-B14F-4D97-AF65-F5344CB8AC3E}">
        <p14:creationId xmlns:p14="http://schemas.microsoft.com/office/powerpoint/2010/main" val="11281893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049463"/>
            <a:ext cx="4669184" cy="1912208"/>
          </a:xfrm>
          <a:noFill/>
        </p:spPr>
        <p:txBody>
          <a:bodyPr tIns="91440" bIns="91440" anchor="t" anchorCtr="0"/>
          <a:lstStyle>
            <a:lvl1pPr>
              <a:defRPr sz="7196" spc="-100" baseline="0">
                <a:solidFill>
                  <a:schemeClr val="bg2"/>
                </a:solidFill>
              </a:defRPr>
            </a:lvl1pPr>
          </a:lstStyle>
          <a:p>
            <a:r>
              <a:rPr lang="en-US" dirty="0"/>
              <a:t>Video title</a:t>
            </a:r>
          </a:p>
        </p:txBody>
      </p:sp>
      <p:sp>
        <p:nvSpPr>
          <p:cNvPr id="5" name="Text Placeholder 4"/>
          <p:cNvSpPr>
            <a:spLocks noGrp="1"/>
          </p:cNvSpPr>
          <p:nvPr>
            <p:ph type="body" sz="quarter" idx="12" hasCustomPrompt="1"/>
          </p:nvPr>
        </p:nvSpPr>
        <p:spPr>
          <a:xfrm>
            <a:off x="274639" y="3954465"/>
            <a:ext cx="4669922" cy="1829593"/>
          </a:xfrm>
          <a:noFill/>
        </p:spPr>
        <p:txBody>
          <a:bodyPr lIns="182880" tIns="146304" rIns="182880" bIns="146304">
            <a:noAutofit/>
          </a:bodyPr>
          <a:lstStyle>
            <a:lvl1pPr marL="0" indent="0">
              <a:spcBef>
                <a:spcPts val="0"/>
              </a:spcBef>
              <a:buNone/>
              <a:defRPr sz="3598" spc="0" baseline="0">
                <a:solidFill>
                  <a:schemeClr val="bg1"/>
                </a:solidFill>
                <a:latin typeface="+mj-lt"/>
              </a:defRPr>
            </a:lvl1pPr>
          </a:lstStyle>
          <a:p>
            <a:pPr lvl="0"/>
            <a:r>
              <a:rPr lang="en-US" dirty="0"/>
              <a:t>Speaker Name</a:t>
            </a:r>
          </a:p>
        </p:txBody>
      </p:sp>
      <p:sp>
        <p:nvSpPr>
          <p:cNvPr id="3" name="Rectangle 2"/>
          <p:cNvSpPr/>
          <p:nvPr/>
        </p:nvSpPr>
        <p:spPr>
          <a:xfrm>
            <a:off x="457200" y="296863"/>
            <a:ext cx="1547176" cy="721848"/>
          </a:xfrm>
          <a:prstGeom prst="rect">
            <a:avLst/>
          </a:prstGeom>
        </p:spPr>
        <p:txBody>
          <a:bodyPr wrap="none">
            <a:spAutoFit/>
          </a:bodyPr>
          <a:lstStyle/>
          <a:p>
            <a:r>
              <a:rPr lang="en-US" sz="3998" b="1" dirty="0">
                <a:solidFill>
                  <a:schemeClr val="bg1"/>
                </a:solidFill>
              </a:rPr>
              <a:t>video</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6559" y="1739635"/>
            <a:ext cx="6342926" cy="3680091"/>
          </a:xfrm>
          <a:prstGeom prst="rect">
            <a:avLst/>
          </a:prstGeom>
        </p:spPr>
      </p:pic>
      <p:sp>
        <p:nvSpPr>
          <p:cNvPr id="7" name="TextBox 6"/>
          <p:cNvSpPr txBox="1"/>
          <p:nvPr/>
        </p:nvSpPr>
        <p:spPr>
          <a:xfrm>
            <a:off x="7116920" y="881753"/>
            <a:ext cx="5185559" cy="549685"/>
          </a:xfrm>
          <a:prstGeom prst="rect">
            <a:avLst/>
          </a:prstGeom>
          <a:noFill/>
        </p:spPr>
        <p:txBody>
          <a:bodyPr wrap="none" lIns="182854" tIns="146283" rIns="182854" bIns="146283" rtlCol="0">
            <a:spAutoFit/>
          </a:bodyPr>
          <a:lstStyle/>
          <a:p>
            <a:pPr algn="r">
              <a:lnSpc>
                <a:spcPct val="90000"/>
              </a:lnSpc>
              <a:spcAft>
                <a:spcPts val="600"/>
              </a:spcAft>
            </a:pPr>
            <a:r>
              <a:rPr lang="en-US" sz="1800" kern="1200" dirty="0">
                <a:solidFill>
                  <a:schemeClr val="bg2"/>
                </a:solidFill>
                <a:effectLst/>
                <a:latin typeface="+mn-lt"/>
                <a:ea typeface="+mn-ea"/>
                <a:cs typeface="+mn-cs"/>
              </a:rPr>
              <a:t>Analytics &amp; Business Intelligence Partner Airlift</a:t>
            </a:r>
            <a:endParaRPr lang="en-US" sz="2400" dirty="0">
              <a:solidFill>
                <a:schemeClr val="bg2"/>
              </a:solidFill>
              <a:latin typeface="+mj-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6559" y="1739635"/>
            <a:ext cx="6342926" cy="3680091"/>
          </a:xfrm>
          <a:prstGeom prst="rect">
            <a:avLst/>
          </a:prstGeom>
        </p:spPr>
      </p:pic>
    </p:spTree>
    <p:extLst>
      <p:ext uri="{BB962C8B-B14F-4D97-AF65-F5344CB8AC3E}">
        <p14:creationId xmlns:p14="http://schemas.microsoft.com/office/powerpoint/2010/main" val="31917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049463"/>
            <a:ext cx="10056812" cy="1912208"/>
          </a:xfrm>
          <a:noFill/>
        </p:spPr>
        <p:txBody>
          <a:bodyPr tIns="91440" bIns="91440" anchor="t" anchorCtr="0"/>
          <a:lstStyle>
            <a:lvl1pPr>
              <a:defRPr sz="7198" spc="-100" baseline="0">
                <a:solidFill>
                  <a:schemeClr val="bg2"/>
                </a:solidFill>
              </a:defRPr>
            </a:lvl1pPr>
          </a:lstStyle>
          <a:p>
            <a:r>
              <a:rPr lang="en-US" dirty="0"/>
              <a:t>Video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solidFill>
                  <a:schemeClr val="bg1"/>
                </a:solidFill>
                <a:latin typeface="+mj-lt"/>
              </a:defRPr>
            </a:lvl1pPr>
          </a:lstStyle>
          <a:p>
            <a:pPr lvl="0"/>
            <a:r>
              <a:rPr lang="en-US" dirty="0"/>
              <a:t>Speaker Name</a:t>
            </a:r>
          </a:p>
        </p:txBody>
      </p:sp>
      <p:sp>
        <p:nvSpPr>
          <p:cNvPr id="3" name="Rectangle 2"/>
          <p:cNvSpPr/>
          <p:nvPr/>
        </p:nvSpPr>
        <p:spPr>
          <a:xfrm>
            <a:off x="457200" y="296863"/>
            <a:ext cx="1547176" cy="721848"/>
          </a:xfrm>
          <a:prstGeom prst="rect">
            <a:avLst/>
          </a:prstGeom>
        </p:spPr>
        <p:txBody>
          <a:bodyPr wrap="none">
            <a:spAutoFit/>
          </a:bodyPr>
          <a:lstStyle/>
          <a:p>
            <a:r>
              <a:rPr lang="en-US" sz="3999" b="1" dirty="0">
                <a:solidFill>
                  <a:schemeClr val="bg1"/>
                </a:solidFill>
              </a:rPr>
              <a:t>video</a:t>
            </a:r>
          </a:p>
        </p:txBody>
      </p:sp>
      <p:sp>
        <p:nvSpPr>
          <p:cNvPr id="6" name="TextBox 5"/>
          <p:cNvSpPr txBox="1"/>
          <p:nvPr/>
        </p:nvSpPr>
        <p:spPr>
          <a:xfrm>
            <a:off x="7116920" y="881753"/>
            <a:ext cx="5185559" cy="549685"/>
          </a:xfrm>
          <a:prstGeom prst="rect">
            <a:avLst/>
          </a:prstGeom>
          <a:noFill/>
        </p:spPr>
        <p:txBody>
          <a:bodyPr wrap="none" lIns="182854" tIns="146283" rIns="182854" bIns="146283" rtlCol="0">
            <a:spAutoFit/>
          </a:bodyPr>
          <a:lstStyle/>
          <a:p>
            <a:pPr algn="r">
              <a:lnSpc>
                <a:spcPct val="90000"/>
              </a:lnSpc>
              <a:spcAft>
                <a:spcPts val="600"/>
              </a:spcAft>
            </a:pPr>
            <a:r>
              <a:rPr lang="en-US" sz="1800" kern="1200" dirty="0">
                <a:solidFill>
                  <a:schemeClr val="bg2"/>
                </a:solidFill>
                <a:effectLst/>
                <a:latin typeface="+mn-lt"/>
                <a:ea typeface="+mn-ea"/>
                <a:cs typeface="+mn-cs"/>
              </a:rPr>
              <a:t>Analytics &amp; Business Intelligence Partner Airlift</a:t>
            </a:r>
            <a:endParaRPr lang="en-US" sz="2400" dirty="0">
              <a:solidFill>
                <a:schemeClr val="bg2"/>
              </a:solidFill>
              <a:latin typeface="+mj-lt"/>
            </a:endParaRPr>
          </a:p>
        </p:txBody>
      </p:sp>
      <p:sp>
        <p:nvSpPr>
          <p:cNvPr id="7" name="Rectangle 6"/>
          <p:cNvSpPr/>
          <p:nvPr/>
        </p:nvSpPr>
        <p:spPr>
          <a:xfrm>
            <a:off x="457200" y="296863"/>
            <a:ext cx="1547176" cy="721848"/>
          </a:xfrm>
          <a:prstGeom prst="rect">
            <a:avLst/>
          </a:prstGeom>
        </p:spPr>
        <p:txBody>
          <a:bodyPr wrap="none">
            <a:spAutoFit/>
          </a:bodyPr>
          <a:lstStyle/>
          <a:p>
            <a:r>
              <a:rPr lang="en-US" sz="3999" b="1" dirty="0">
                <a:solidFill>
                  <a:schemeClr val="bg1"/>
                </a:solidFill>
              </a:rPr>
              <a:t>video</a:t>
            </a:r>
          </a:p>
        </p:txBody>
      </p:sp>
    </p:spTree>
    <p:extLst>
      <p:ext uri="{BB962C8B-B14F-4D97-AF65-F5344CB8AC3E}">
        <p14:creationId xmlns:p14="http://schemas.microsoft.com/office/powerpoint/2010/main" val="973837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506663"/>
            <a:ext cx="11887200" cy="1831975"/>
          </a:xfrm>
          <a:noFill/>
        </p:spPr>
        <p:txBody>
          <a:bodyPr tIns="91440" bIns="91440" anchor="ctr" anchorCtr="0"/>
          <a:lstStyle>
            <a:lvl1pPr>
              <a:defRPr sz="5999" spc="-100" baseline="0">
                <a:gradFill>
                  <a:gsLst>
                    <a:gs pos="100000">
                      <a:schemeClr val="tx1"/>
                    </a:gs>
                    <a:gs pos="0">
                      <a:schemeClr val="tx1"/>
                    </a:gs>
                  </a:gsLst>
                  <a:lin ang="5400000" scaled="0"/>
                </a:gradFill>
              </a:defRPr>
            </a:lvl1pPr>
          </a:lstStyle>
          <a:p>
            <a:r>
              <a:rPr lang="en-US" dirty="0"/>
              <a:t>Section title</a:t>
            </a:r>
          </a:p>
        </p:txBody>
      </p:sp>
      <p:sp>
        <p:nvSpPr>
          <p:cNvPr id="4" name="TextBox 3"/>
          <p:cNvSpPr txBox="1"/>
          <p:nvPr/>
        </p:nvSpPr>
        <p:spPr>
          <a:xfrm>
            <a:off x="7116920" y="881753"/>
            <a:ext cx="5185559" cy="549685"/>
          </a:xfrm>
          <a:prstGeom prst="rect">
            <a:avLst/>
          </a:prstGeom>
          <a:noFill/>
        </p:spPr>
        <p:txBody>
          <a:bodyPr wrap="none" lIns="182854" tIns="146283" rIns="182854" bIns="146283" rtlCol="0">
            <a:spAutoFit/>
          </a:bodyPr>
          <a:lstStyle/>
          <a:p>
            <a:pPr algn="r">
              <a:lnSpc>
                <a:spcPct val="90000"/>
              </a:lnSpc>
              <a:spcAft>
                <a:spcPts val="600"/>
              </a:spcAft>
            </a:pPr>
            <a:r>
              <a:rPr lang="en-US" sz="1800" kern="1200" dirty="0">
                <a:solidFill>
                  <a:schemeClr val="tx2"/>
                </a:solidFill>
                <a:effectLst/>
                <a:latin typeface="+mn-lt"/>
                <a:ea typeface="+mn-ea"/>
                <a:cs typeface="+mn-cs"/>
              </a:rPr>
              <a:t>Analytics &amp; Business Intelligence Partner Airlift</a:t>
            </a:r>
            <a:endParaRPr lang="en-US" sz="2400" dirty="0">
              <a:solidFill>
                <a:schemeClr val="tx2"/>
              </a:solidFill>
              <a:latin typeface="+mj-lt"/>
            </a:endParaRPr>
          </a:p>
        </p:txBody>
      </p:sp>
    </p:spTree>
    <p:extLst>
      <p:ext uri="{BB962C8B-B14F-4D97-AF65-F5344CB8AC3E}">
        <p14:creationId xmlns:p14="http://schemas.microsoft.com/office/powerpoint/2010/main" val="1126326674"/>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ctr" anchorCtr="0"/>
          <a:lstStyle>
            <a:lvl1pPr>
              <a:defRPr sz="65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962785"/>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81854"/>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694622"/>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9676223"/>
      </p:ext>
    </p:extLst>
  </p:cSld>
  <p:clrMapOvr>
    <a:masterClrMapping/>
  </p:clrMapOvr>
  <p:transition>
    <p:fade/>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6237882"/>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bwMode="invGray">
          <a:xfrm>
            <a:off x="360806" y="3197253"/>
            <a:ext cx="3386931" cy="723872"/>
          </a:xfrm>
          <a:prstGeom prst="rect">
            <a:avLst/>
          </a:prstGeom>
        </p:spPr>
      </p:pic>
      <p:sp>
        <p:nvSpPr>
          <p:cNvPr id="4" name="Text Box 3"/>
          <p:cNvSpPr txBox="1">
            <a:spLocks noChangeArrowheads="1"/>
          </p:cNvSpPr>
          <p:nvPr/>
        </p:nvSpPr>
        <p:spPr bwMode="blackWhite">
          <a:xfrm>
            <a:off x="198438" y="5402262"/>
            <a:ext cx="10974388" cy="457048"/>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1049" dirty="0">
                <a:gradFill>
                  <a:gsLst>
                    <a:gs pos="7500">
                      <a:schemeClr val="tx1"/>
                    </a:gs>
                    <a:gs pos="19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3"/>
          <a:stretch>
            <a:fillRect/>
          </a:stretch>
        </p:blipFill>
        <p:spPr bwMode="invGray">
          <a:xfrm>
            <a:off x="360806" y="3197253"/>
            <a:ext cx="3386931" cy="723872"/>
          </a:xfrm>
          <a:prstGeom prst="rect">
            <a:avLst/>
          </a:prstGeom>
        </p:spPr>
      </p:pic>
      <p:sp>
        <p:nvSpPr>
          <p:cNvPr id="6" name="Text Box 3"/>
          <p:cNvSpPr txBox="1">
            <a:spLocks noChangeArrowheads="1"/>
          </p:cNvSpPr>
          <p:nvPr/>
        </p:nvSpPr>
        <p:spPr bwMode="blackWhite">
          <a:xfrm>
            <a:off x="198438" y="5402262"/>
            <a:ext cx="10974388" cy="457048"/>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1049" dirty="0">
                <a:gradFill>
                  <a:gsLst>
                    <a:gs pos="7500">
                      <a:schemeClr val="tx1"/>
                    </a:gs>
                    <a:gs pos="19000">
                      <a:schemeClr val="tx1"/>
                    </a:gs>
                  </a:gsLst>
                  <a:lin ang="5400000" scaled="0"/>
                </a:gradFill>
                <a:cs typeface="Segoe UI" pitchFamily="34" charset="0"/>
              </a:rPr>
              <a:t>© 2016 Microsoft Corporation. All rights reserved. </a:t>
            </a:r>
          </a:p>
        </p:txBody>
      </p:sp>
    </p:spTree>
    <p:extLst>
      <p:ext uri="{BB962C8B-B14F-4D97-AF65-F5344CB8AC3E}">
        <p14:creationId xmlns:p14="http://schemas.microsoft.com/office/powerpoint/2010/main" val="4132388948"/>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hasCustomPrompt="1"/>
          </p:nvPr>
        </p:nvSpPr>
        <p:spPr>
          <a:xfrm>
            <a:off x="275286" y="1035687"/>
            <a:ext cx="11944198" cy="527358"/>
          </a:xfrm>
        </p:spPr>
        <p:txBody>
          <a:bodyPr/>
          <a:lstStyle>
            <a:lvl1pPr marL="0" indent="0">
              <a:buFontTx/>
              <a:buNone/>
              <a:defRPr sz="2448">
                <a:solidFill>
                  <a:schemeClr val="tx2"/>
                </a:solidFill>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en-US" dirty="0"/>
              <a:t>Master text styles</a:t>
            </a:r>
          </a:p>
        </p:txBody>
      </p:sp>
    </p:spTree>
    <p:extLst>
      <p:ext uri="{BB962C8B-B14F-4D97-AF65-F5344CB8AC3E}">
        <p14:creationId xmlns:p14="http://schemas.microsoft.com/office/powerpoint/2010/main" val="8480248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7" y="2125677"/>
            <a:ext cx="7315199" cy="1828786"/>
          </a:xfrm>
          <a:noFill/>
        </p:spPr>
        <p:txBody>
          <a:bodyPr wrap="square" tIns="91440" bIns="91440" anchor="t" anchorCtr="0">
            <a:no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2215"/>
            <a:ext cx="7315199"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694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7.png"/><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3.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tags" Target="../tags/tag1.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vmlDrawing" Target="../drawings/vmlDrawing1.v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theme" Target="../theme/theme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image" Target="../media/image13.emf"/><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40" r:id="rId3"/>
    <p:sldLayoutId id="2147484241" r:id="rId4"/>
    <p:sldLayoutId id="2147484474" r:id="rId5"/>
    <p:sldLayoutId id="2147484245" r:id="rId6"/>
    <p:sldLayoutId id="2147484247" r:id="rId7"/>
    <p:sldLayoutId id="2147484249" r:id="rId8"/>
    <p:sldLayoutId id="2147484250" r:id="rId9"/>
    <p:sldLayoutId id="2147484264" r:id="rId10"/>
    <p:sldLayoutId id="2147484251" r:id="rId11"/>
    <p:sldLayoutId id="2147484475" r:id="rId12"/>
    <p:sldLayoutId id="2147484463" r:id="rId13"/>
    <p:sldLayoutId id="2147484256" r:id="rId14"/>
    <p:sldLayoutId id="2147484257" r:id="rId15"/>
    <p:sldLayoutId id="2147484260" r:id="rId16"/>
    <p:sldLayoutId id="2147484299" r:id="rId17"/>
    <p:sldLayoutId id="2147484263"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solidFill>
                  <a:prstClr val="black">
                    <a:tint val="75000"/>
                  </a:prstClr>
                </a:solidFill>
              </a:rPr>
              <a:pPr/>
              <a:t>5/6/2017</a:t>
            </a:fld>
            <a:endParaRPr lang="en-US">
              <a:solidFill>
                <a:prstClr val="black">
                  <a:tint val="75000"/>
                </a:prstClr>
              </a:solidFill>
            </a:endParaRPr>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solidFill>
                  <a:prstClr val="black">
                    <a:tint val="75000"/>
                  </a:prstClr>
                </a:solidFill>
              </a:rPr>
              <a:pPr/>
              <a:t>‹#›</a:t>
            </a:fld>
            <a:endParaRPr lang="en-US">
              <a:solidFill>
                <a:prstClr val="black">
                  <a:tint val="75000"/>
                </a:prstClr>
              </a:solidFill>
            </a:endParaRPr>
          </a:p>
        </p:txBody>
      </p:sp>
      <p:pic>
        <p:nvPicPr>
          <p:cNvPr id="7" name="Picture 6"/>
          <p:cNvPicPr>
            <a:picLocks noChangeAspect="1"/>
          </p:cNvPicPr>
          <p:nvPr userDrawn="1"/>
        </p:nvPicPr>
        <p:blipFill>
          <a:blip r:embed="rId10"/>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3649829171"/>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54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7966445"/>
      </p:ext>
    </p:extLst>
  </p:cSld>
  <p:clrMap bg1="dk1" tx1="lt1" bg2="dk2" tx2="lt2" accent1="accent1" accent2="accent2" accent3="accent3" accent4="accent4" accent5="accent5" accent6="accent6" hlink="hlink" folHlink="folHlink"/>
  <p:sldLayoutIdLst>
    <p:sldLayoutId id="2147484485" r:id="rId1"/>
    <p:sldLayoutId id="2147484486" r:id="rId2"/>
    <p:sldLayoutId id="2147484487" r:id="rId3"/>
    <p:sldLayoutId id="2147484488" r:id="rId4"/>
    <p:sldLayoutId id="2147484489" r:id="rId5"/>
    <p:sldLayoutId id="2147484490" r:id="rId6"/>
    <p:sldLayoutId id="2147484491" r:id="rId7"/>
    <p:sldLayoutId id="2147484492" r:id="rId8"/>
    <p:sldLayoutId id="2147484493" r:id="rId9"/>
    <p:sldLayoutId id="2147484494" r:id="rId10"/>
    <p:sldLayoutId id="2147484495" r:id="rId11"/>
    <p:sldLayoutId id="2147484496" r:id="rId12"/>
    <p:sldLayoutId id="2147484497" r:id="rId13"/>
    <p:sldLayoutId id="2147484498" r:id="rId14"/>
    <p:sldLayoutId id="2147484499" r:id="rId15"/>
    <p:sldLayoutId id="2147484500" r:id="rId16"/>
    <p:sldLayoutId id="2147484501" r:id="rId17"/>
    <p:sldLayoutId id="2147484502" r:id="rId18"/>
    <p:sldLayoutId id="2147484503" r:id="rId19"/>
    <p:sldLayoutId id="2147484504" r:id="rId20"/>
    <p:sldLayoutId id="2147484505" r:id="rId21"/>
    <p:sldLayoutId id="2147484506" r:id="rId22"/>
    <p:sldLayoutId id="2147484507"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bg1"/>
              </a:gs>
              <a:gs pos="100000">
                <a:schemeClr val="bg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bg1"/>
              </a:gs>
              <a:gs pos="100000">
                <a:schemeClr val="bg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1"/>
              </a:gs>
              <a:gs pos="100000">
                <a:schemeClr val="bg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p:nvPr/>
        </p:nvGrpSpPr>
        <p:grpSpPr>
          <a:xfrm>
            <a:off x="12618964" y="-8395"/>
            <a:ext cx="955641" cy="5775363"/>
            <a:chOff x="12618967" y="-8396"/>
            <a:chExt cx="955641" cy="5775363"/>
          </a:xfrm>
        </p:grpSpPr>
        <p:grpSp>
          <p:nvGrpSpPr>
            <p:cNvPr id="7" name="Group 6"/>
            <p:cNvGrpSpPr/>
            <p:nvPr/>
          </p:nvGrpSpPr>
          <p:grpSpPr>
            <a:xfrm rot="5400000">
              <a:off x="11584220" y="1040742"/>
              <a:ext cx="2698730" cy="629236"/>
              <a:chOff x="1584344" y="4543426"/>
              <a:chExt cx="2698730" cy="629236"/>
            </a:xfrm>
          </p:grpSpPr>
          <p:sp>
            <p:nvSpPr>
              <p:cNvPr id="13" name="Rectangle 12"/>
              <p:cNvSpPr/>
              <p:nvPr/>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15" name="Rectangle 14"/>
              <p:cNvSpPr/>
              <p:nvPr/>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16" name="Rectangle 15"/>
              <p:cNvSpPr/>
              <p:nvPr/>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17" name="Rectangle 16"/>
              <p:cNvSpPr/>
              <p:nvPr/>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18" name="Rectangle 17"/>
              <p:cNvSpPr/>
              <p:nvPr/>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8" name="TextBox 7"/>
            <p:cNvSpPr txBox="1"/>
            <p:nvPr/>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9" name="TextBox 8"/>
            <p:cNvSpPr txBox="1"/>
            <p:nvPr/>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10" name="Rectangle 9"/>
            <p:cNvSpPr/>
            <p:nvPr/>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1" name="Rectangle 10"/>
            <p:cNvSpPr/>
            <p:nvPr/>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2" name="Rectangle 11"/>
            <p:cNvSpPr/>
            <p:nvPr/>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graphicFrame>
        <p:nvGraphicFramePr>
          <p:cNvPr id="19" name="Object 18" hidden="1"/>
          <p:cNvGraphicFramePr>
            <a:graphicFrameLocks noChangeAspect="1"/>
          </p:cNvGraphicFramePr>
          <p:nvPr userDrawn="1">
            <p:custDataLst>
              <p:tags r:id="rId34"/>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71" name="think-cell Slide" r:id="rId35" imgW="377" imgH="377" progId="TCLayout.ActiveDocument.1">
                  <p:embed/>
                </p:oleObj>
              </mc:Choice>
              <mc:Fallback>
                <p:oleObj name="think-cell Slide" r:id="rId35" imgW="377" imgH="377" progId="TCLayout.ActiveDocument.1">
                  <p:embed/>
                  <p:pic>
                    <p:nvPicPr>
                      <p:cNvPr id="19" name="Object 18" hidden="1"/>
                      <p:cNvPicPr/>
                      <p:nvPr/>
                    </p:nvPicPr>
                    <p:blipFill>
                      <a:blip r:embed="rId36"/>
                      <a:stretch>
                        <a:fillRect/>
                      </a:stretch>
                    </p:blipFill>
                    <p:spPr>
                      <a:xfrm>
                        <a:off x="1620" y="1620"/>
                        <a:ext cx="1619" cy="1619"/>
                      </a:xfrm>
                      <a:prstGeom prst="rect">
                        <a:avLst/>
                      </a:prstGeom>
                    </p:spPr>
                  </p:pic>
                </p:oleObj>
              </mc:Fallback>
            </mc:AlternateContent>
          </a:graphicData>
        </a:graphic>
      </p:graphicFrame>
    </p:spTree>
    <p:extLst>
      <p:ext uri="{BB962C8B-B14F-4D97-AF65-F5344CB8AC3E}">
        <p14:creationId xmlns:p14="http://schemas.microsoft.com/office/powerpoint/2010/main" val="2146458062"/>
      </p:ext>
    </p:extLst>
  </p:cSld>
  <p:clrMap bg1="lt1" tx1="dk1" bg2="lt2" tx2="dk2" accent1="accent1" accent2="accent2" accent3="accent3" accent4="accent4" accent5="accent5" accent6="accent6" hlink="hlink" folHlink="folHlink"/>
  <p:sldLayoutIdLst>
    <p:sldLayoutId id="2147484509" r:id="rId1"/>
    <p:sldLayoutId id="2147484510" r:id="rId2"/>
    <p:sldLayoutId id="2147484511" r:id="rId3"/>
    <p:sldLayoutId id="2147484512" r:id="rId4"/>
    <p:sldLayoutId id="2147484513" r:id="rId5"/>
    <p:sldLayoutId id="2147484514" r:id="rId6"/>
    <p:sldLayoutId id="2147484515" r:id="rId7"/>
    <p:sldLayoutId id="2147484516" r:id="rId8"/>
    <p:sldLayoutId id="2147484517" r:id="rId9"/>
    <p:sldLayoutId id="2147484518" r:id="rId10"/>
    <p:sldLayoutId id="2147484519" r:id="rId11"/>
    <p:sldLayoutId id="2147484520" r:id="rId12"/>
    <p:sldLayoutId id="2147484521" r:id="rId13"/>
    <p:sldLayoutId id="2147484522" r:id="rId14"/>
    <p:sldLayoutId id="2147484523" r:id="rId15"/>
    <p:sldLayoutId id="2147484524" r:id="rId16"/>
    <p:sldLayoutId id="2147484525" r:id="rId17"/>
    <p:sldLayoutId id="2147484526" r:id="rId18"/>
    <p:sldLayoutId id="2147484527" r:id="rId19"/>
    <p:sldLayoutId id="2147484528" r:id="rId20"/>
    <p:sldLayoutId id="2147484529" r:id="rId21"/>
    <p:sldLayoutId id="2147484530" r:id="rId22"/>
    <p:sldLayoutId id="2147484531" r:id="rId23"/>
    <p:sldLayoutId id="2147484532" r:id="rId24"/>
    <p:sldLayoutId id="2147484533" r:id="rId25"/>
    <p:sldLayoutId id="2147484534" r:id="rId26"/>
    <p:sldLayoutId id="2147484535" r:id="rId27"/>
    <p:sldLayoutId id="2147484536" r:id="rId28"/>
    <p:sldLayoutId id="2147484537" r:id="rId29"/>
    <p:sldLayoutId id="2147484538" r:id="rId30"/>
    <p:sldLayoutId id="2147484539" r:id="rId31"/>
  </p:sldLayoutIdLst>
  <p:transition>
    <p:fade/>
  </p:transition>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1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3" orient="horz" pos="187">
          <p15:clr>
            <a:srgbClr val="5ACBF0"/>
          </p15:clr>
        </p15:guide>
        <p15:guide id="34" pos="173">
          <p15:clr>
            <a:srgbClr val="5ACBF0"/>
          </p15:clr>
        </p15:guide>
        <p15:guide id="35" pos="749">
          <p15:clr>
            <a:srgbClr val="5ACBF0"/>
          </p15:clr>
        </p15:guide>
        <p15:guide id="36" pos="1325">
          <p15:clr>
            <a:srgbClr val="5ACBF0"/>
          </p15:clr>
        </p15:guide>
        <p15:guide id="37" pos="1901">
          <p15:clr>
            <a:srgbClr val="5ACBF0"/>
          </p15:clr>
        </p15:guide>
        <p15:guide id="38" pos="2477">
          <p15:clr>
            <a:srgbClr val="5ACBF0"/>
          </p15:clr>
        </p15:guide>
        <p15:guide id="39" pos="3053">
          <p15:clr>
            <a:srgbClr val="5ACBF0"/>
          </p15:clr>
        </p15:guide>
        <p15:guide id="40" pos="3629">
          <p15:clr>
            <a:srgbClr val="5ACBF0"/>
          </p15:clr>
        </p15:guide>
        <p15:guide id="41" pos="4205">
          <p15:clr>
            <a:srgbClr val="5ACBF0"/>
          </p15:clr>
        </p15:guide>
        <p15:guide id="42" pos="4781">
          <p15:clr>
            <a:srgbClr val="5ACBF0"/>
          </p15:clr>
        </p15:guide>
        <p15:guide id="43" pos="5357">
          <p15:clr>
            <a:srgbClr val="5ACBF0"/>
          </p15:clr>
        </p15:guide>
        <p15:guide id="44" pos="5933">
          <p15:clr>
            <a:srgbClr val="5ACBF0"/>
          </p15:clr>
        </p15:guide>
        <p15:guide id="45" pos="6509">
          <p15:clr>
            <a:srgbClr val="5ACBF0"/>
          </p15:clr>
        </p15:guide>
        <p15:guide id="46" pos="7085">
          <p15:clr>
            <a:srgbClr val="5ACBF0"/>
          </p15:clr>
        </p15:guide>
        <p15:guide id="47" pos="7661">
          <p15:clr>
            <a:srgbClr val="5ACBF0"/>
          </p15:clr>
        </p15:guide>
        <p15:guide id="48" pos="288">
          <p15:clr>
            <a:srgbClr val="C35EA4"/>
          </p15:clr>
        </p15:guide>
        <p15:guide id="49" pos="7546">
          <p15:clr>
            <a:srgbClr val="C35EA4"/>
          </p15:clr>
        </p15:guide>
        <p15:guide id="50" orient="horz" pos="763">
          <p15:clr>
            <a:srgbClr val="5ACBF0"/>
          </p15:clr>
        </p15:guide>
        <p15:guide id="51" orient="horz" pos="1339">
          <p15:clr>
            <a:srgbClr val="5ACBF0"/>
          </p15:clr>
        </p15:guide>
        <p15:guide id="52" orient="horz" pos="1915">
          <p15:clr>
            <a:srgbClr val="5ACBF0"/>
          </p15:clr>
        </p15:guide>
        <p15:guide id="53" orient="horz" pos="2491">
          <p15:clr>
            <a:srgbClr val="5ACBF0"/>
          </p15:clr>
        </p15:guide>
        <p15:guide id="54" orient="horz" pos="3067">
          <p15:clr>
            <a:srgbClr val="5ACBF0"/>
          </p15:clr>
        </p15:guide>
        <p15:guide id="55" orient="horz" pos="3643">
          <p15:clr>
            <a:srgbClr val="5ACBF0"/>
          </p15:clr>
        </p15:guide>
        <p15:guide id="56" orient="horz" pos="4219">
          <p15:clr>
            <a:srgbClr val="5ACBF0"/>
          </p15:clr>
        </p15:guide>
        <p15:guide id="57" orient="horz" pos="302">
          <p15:clr>
            <a:srgbClr val="C35EA4"/>
          </p15:clr>
        </p15:guide>
        <p15:guide id="58"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hyperlink" Target="https://www.microsoft.com/cognitive-services/en-us/computer-vision-api"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hyperlink" Target="https://www.microsoft.com/cognitive-services/en-us/face-api" TargetMode="External"/><Relationship Id="rId4" Type="http://schemas.openxmlformats.org/officeDocument/2006/relationships/hyperlink" Target="https://www.microsoft.com/cognitive-services/en-us/emotion-api"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microsoft.com/cognitive-services/en-us/SDK-Sample?api=computer%20vision"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hyperlink" Target="https://www.microsoft.com/cognitive-services/en-us/documenta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microsoft.com/cognitive"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hyperlink" Target="https://github.com/Microsoft/Cognitive-Samples-IntelligentKiosk" TargetMode="External"/><Relationship Id="rId4" Type="http://schemas.openxmlformats.org/officeDocument/2006/relationships/hyperlink" Target="http://aifunclub.azurewebsites.ne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microsoft.com/cognitive"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http://blogs.msdn.microsoft.com/jennife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hyperlink" Target="http://text-analytics-demo.azurewebsites.net/"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hyperlink" Target="http://aka.ms/bia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hyperlink" Target="http://microsoftcareerbot.azurewebsites.net/"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hyperlink" Target="http://luis.ai/"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projectmurphy.ne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5.xml"/><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9.xml"/><Relationship Id="rId1" Type="http://schemas.openxmlformats.org/officeDocument/2006/relationships/video" Target="https://www.youtube.com/embed/R2mC-NUAmMk"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2.xml"/><Relationship Id="rId1" Type="http://schemas.openxmlformats.org/officeDocument/2006/relationships/slideLayout" Target="../slideLayouts/slideLayout25.xml"/><Relationship Id="rId5" Type="http://schemas.openxmlformats.org/officeDocument/2006/relationships/hyperlink" Target="https://www.microsoft.com/cognitive-services/en-us/vigiglobe-wizr" TargetMode="Externa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microsoft.com/office/2007/relationships/hdphoto" Target="../media/hdphoto2.wdp"/><Relationship Id="rId5" Type="http://schemas.openxmlformats.org/officeDocument/2006/relationships/image" Target="../media/image46.png"/><Relationship Id="rId4" Type="http://schemas.openxmlformats.org/officeDocument/2006/relationships/hyperlink" Target="https://www.microsoft.com/cognitive-services/en-us/blucup-zero-keyboard"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cognitive.uservoice.com/" TargetMode="External"/><Relationship Id="rId3" Type="http://schemas.openxmlformats.org/officeDocument/2006/relationships/hyperlink" Target="https://www.microsoft.com/cognitive-services/en-us/pricing" TargetMode="External"/><Relationship Id="rId7" Type="http://schemas.openxmlformats.org/officeDocument/2006/relationships/hyperlink" Target="https://social.msdn.microsoft.com/forums/azure/en-US/home?forum=mlapi" TargetMode="External"/><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hyperlink" Target="https://stackoverflow.com/questions/tagged/microsoft-cognitive" TargetMode="External"/><Relationship Id="rId5" Type="http://schemas.openxmlformats.org/officeDocument/2006/relationships/hyperlink" Target="https://github.com/Microsoft/ProjectOxford-ClientSDK" TargetMode="External"/><Relationship Id="rId4" Type="http://schemas.openxmlformats.org/officeDocument/2006/relationships/hyperlink" Target="https://www.microsoft.com/cognitive-services/en-us/computer-vision-api/documentatio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blogs.msdn.microsoft.com/jennifer"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80.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603517" y="2704730"/>
            <a:ext cx="1600200" cy="1600200"/>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74" name="Group 173"/>
          <p:cNvGrpSpPr/>
          <p:nvPr/>
        </p:nvGrpSpPr>
        <p:grpSpPr>
          <a:xfrm>
            <a:off x="6813727" y="2704730"/>
            <a:ext cx="1600200" cy="1600200"/>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73" name="Group 172"/>
          <p:cNvGrpSpPr/>
          <p:nvPr/>
        </p:nvGrpSpPr>
        <p:grpSpPr>
          <a:xfrm>
            <a:off x="4023936" y="2704730"/>
            <a:ext cx="1600200" cy="1600200"/>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white"/>
                    </a:solidFill>
                    <a:effectLst/>
                    <a:uLnTx/>
                    <a:uFillTx/>
                    <a:latin typeface="Segoe UI"/>
                    <a:ea typeface="+mn-ea"/>
                    <a:cs typeface="+mn-cs"/>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72" name="Group 171"/>
          <p:cNvGrpSpPr/>
          <p:nvPr/>
        </p:nvGrpSpPr>
        <p:grpSpPr>
          <a:xfrm>
            <a:off x="1234145" y="2704730"/>
            <a:ext cx="1600200" cy="1600200"/>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65" name="Group 164"/>
          <p:cNvGrpSpPr/>
          <p:nvPr/>
        </p:nvGrpSpPr>
        <p:grpSpPr>
          <a:xfrm>
            <a:off x="571203" y="4466134"/>
            <a:ext cx="2926080" cy="1205502"/>
            <a:chOff x="504297" y="3658467"/>
            <a:chExt cx="2926080" cy="1205502"/>
          </a:xfrm>
        </p:grpSpPr>
        <p:sp>
          <p:nvSpPr>
            <p:cNvPr id="127" name="TextBox 126"/>
            <p:cNvSpPr txBox="1"/>
            <p:nvPr/>
          </p:nvSpPr>
          <p:spPr>
            <a:xfrm>
              <a:off x="504297" y="3658467"/>
              <a:ext cx="2926080"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20" name="Rectangle 19"/>
            <p:cNvSpPr/>
            <p:nvPr/>
          </p:nvSpPr>
          <p:spPr>
            <a:xfrm>
              <a:off x="758213" y="4300738"/>
              <a:ext cx="2418248" cy="5632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Distill actionable information from images</a:t>
              </a:r>
              <a:r>
                <a:rPr kumimoji="0" lang="en-US" sz="1700" b="1" i="0" u="none" strike="noStrike" kern="1200" cap="none" spc="0" normalizeH="0" baseline="0" noProof="0" dirty="0">
                  <a:ln>
                    <a:noFill/>
                  </a:ln>
                  <a:solidFill>
                    <a:srgbClr val="505050"/>
                  </a:solidFill>
                  <a:effectLst/>
                  <a:uLnTx/>
                  <a:uFillTx/>
                  <a:latin typeface="Segoe UI"/>
                  <a:ea typeface="+mn-ea"/>
                  <a:cs typeface="+mn-cs"/>
                </a:rPr>
                <a:t> </a:t>
              </a:r>
            </a:p>
          </p:txBody>
        </p:sp>
      </p:grpSp>
      <p:grpSp>
        <p:nvGrpSpPr>
          <p:cNvPr id="168" name="Group 167"/>
          <p:cNvGrpSpPr/>
          <p:nvPr/>
        </p:nvGrpSpPr>
        <p:grpSpPr>
          <a:xfrm>
            <a:off x="8940575" y="4466134"/>
            <a:ext cx="2926080" cy="1205502"/>
            <a:chOff x="8873669" y="3658467"/>
            <a:chExt cx="2926080" cy="1205502"/>
          </a:xfrm>
        </p:grpSpPr>
        <p:sp>
          <p:nvSpPr>
            <p:cNvPr id="132" name="TextBox 131"/>
            <p:cNvSpPr txBox="1"/>
            <p:nvPr/>
          </p:nvSpPr>
          <p:spPr>
            <a:xfrm>
              <a:off x="8873669" y="3658467"/>
              <a:ext cx="2926080"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Video API</a:t>
              </a:r>
            </a:p>
          </p:txBody>
        </p:sp>
        <p:sp>
          <p:nvSpPr>
            <p:cNvPr id="133" name="Rectangle 132"/>
            <p:cNvSpPr/>
            <p:nvPr/>
          </p:nvSpPr>
          <p:spPr>
            <a:xfrm>
              <a:off x="9127585" y="4300738"/>
              <a:ext cx="2418248" cy="5632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Analyze, edit, and process videos within your app</a:t>
              </a:r>
            </a:p>
          </p:txBody>
        </p:sp>
      </p:grpSp>
      <p:grpSp>
        <p:nvGrpSpPr>
          <p:cNvPr id="166" name="Group 165"/>
          <p:cNvGrpSpPr/>
          <p:nvPr/>
        </p:nvGrpSpPr>
        <p:grpSpPr>
          <a:xfrm>
            <a:off x="3360994" y="4466134"/>
            <a:ext cx="2926080" cy="1440951"/>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Detect, identify, analyze, organize, and tag faces in photos</a:t>
              </a:r>
            </a:p>
          </p:txBody>
        </p:sp>
      </p:grpSp>
      <p:grpSp>
        <p:nvGrpSpPr>
          <p:cNvPr id="167" name="Group 166"/>
          <p:cNvGrpSpPr/>
          <p:nvPr/>
        </p:nvGrpSpPr>
        <p:grpSpPr>
          <a:xfrm>
            <a:off x="6150785" y="4466134"/>
            <a:ext cx="2926080" cy="1205502"/>
            <a:chOff x="6083879" y="3658467"/>
            <a:chExt cx="2926080" cy="1205502"/>
          </a:xfrm>
        </p:grpSpPr>
        <p:sp>
          <p:nvSpPr>
            <p:cNvPr id="138" name="TextBox 137"/>
            <p:cNvSpPr txBox="1"/>
            <p:nvPr/>
          </p:nvSpPr>
          <p:spPr>
            <a:xfrm>
              <a:off x="6083879" y="3658467"/>
              <a:ext cx="2926080"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Emotion API</a:t>
              </a:r>
            </a:p>
          </p:txBody>
        </p:sp>
        <p:sp>
          <p:nvSpPr>
            <p:cNvPr id="139" name="Rectangle 138"/>
            <p:cNvSpPr/>
            <p:nvPr/>
          </p:nvSpPr>
          <p:spPr>
            <a:xfrm>
              <a:off x="6337795" y="4300738"/>
              <a:ext cx="2418248" cy="5632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Personalize experiences with emotion recognition</a:t>
              </a:r>
            </a:p>
          </p:txBody>
        </p:sp>
      </p:grpSp>
      <p:sp>
        <p:nvSpPr>
          <p:cNvPr id="40" name="Rectangle 39"/>
          <p:cNvSpPr/>
          <p:nvPr/>
        </p:nvSpPr>
        <p:spPr>
          <a:xfrm>
            <a:off x="1352882" y="374541"/>
            <a:ext cx="2503155" cy="769441"/>
          </a:xfrm>
          <a:prstGeom prst="rect">
            <a:avLst/>
          </a:prstGeom>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Vision</a:t>
            </a:r>
          </a:p>
        </p:txBody>
      </p:sp>
      <p:sp>
        <p:nvSpPr>
          <p:cNvPr id="7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08312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86 Categories</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437" y="1206970"/>
            <a:ext cx="7860780" cy="5637213"/>
          </a:xfrm>
          <a:prstGeom prst="rect">
            <a:avLst/>
          </a:prstGeom>
        </p:spPr>
      </p:pic>
    </p:spTree>
    <p:extLst>
      <p:ext uri="{BB962C8B-B14F-4D97-AF65-F5344CB8AC3E}">
        <p14:creationId xmlns:p14="http://schemas.microsoft.com/office/powerpoint/2010/main" val="17745110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Text Placeholder 2"/>
          <p:cNvSpPr>
            <a:spLocks noGrp="1"/>
          </p:cNvSpPr>
          <p:nvPr>
            <p:ph type="body" sz="quarter" idx="10"/>
          </p:nvPr>
        </p:nvSpPr>
        <p:spPr>
          <a:xfrm>
            <a:off x="274638" y="1212850"/>
            <a:ext cx="11887200" cy="4739759"/>
          </a:xfrm>
        </p:spPr>
        <p:txBody>
          <a:bodyPr/>
          <a:lstStyle/>
          <a:p>
            <a:r>
              <a:rPr lang="en-US" dirty="0">
                <a:gradFill>
                  <a:gsLst>
                    <a:gs pos="1250">
                      <a:schemeClr val="accent2"/>
                    </a:gs>
                    <a:gs pos="100000">
                      <a:schemeClr val="accent2"/>
                    </a:gs>
                  </a:gsLst>
                  <a:lin ang="5400000" scaled="0"/>
                </a:gradFill>
              </a:rPr>
              <a:t>Computer Vision</a:t>
            </a:r>
          </a:p>
          <a:p>
            <a:pPr lvl="1"/>
            <a:r>
              <a:rPr lang="en-US" dirty="0"/>
              <a:t>Description, tags, clip art, line drawing, black &amp; white, </a:t>
            </a:r>
            <a:r>
              <a:rPr lang="en-US" dirty="0" err="1"/>
              <a:t>IsAdultContent</a:t>
            </a:r>
            <a:r>
              <a:rPr lang="en-US" dirty="0"/>
              <a:t>/Score, </a:t>
            </a:r>
            <a:r>
              <a:rPr lang="en-US" dirty="0" err="1"/>
              <a:t>IsRacy</a:t>
            </a:r>
            <a:r>
              <a:rPr lang="en-US" dirty="0"/>
              <a:t>/Score, categories, faces, dominant colors, accent color</a:t>
            </a:r>
          </a:p>
          <a:p>
            <a:pPr lvl="1"/>
            <a:r>
              <a:rPr lang="en-US" dirty="0">
                <a:hlinkClick r:id="rId3"/>
              </a:rPr>
              <a:t>https://www.microsoft.com/cognitive-services/en-us/computer-vision-api</a:t>
            </a:r>
            <a:r>
              <a:rPr lang="en-US" dirty="0"/>
              <a:t>  </a:t>
            </a:r>
          </a:p>
          <a:p>
            <a:r>
              <a:rPr lang="en-US" dirty="0">
                <a:gradFill>
                  <a:gsLst>
                    <a:gs pos="1250">
                      <a:schemeClr val="accent2"/>
                    </a:gs>
                    <a:gs pos="100000">
                      <a:schemeClr val="accent2"/>
                    </a:gs>
                  </a:gsLst>
                  <a:lin ang="5400000" scaled="0"/>
                </a:gradFill>
              </a:rPr>
              <a:t>Emotions</a:t>
            </a:r>
          </a:p>
          <a:p>
            <a:pPr lvl="1"/>
            <a:r>
              <a:rPr lang="en-US" dirty="0"/>
              <a:t>Anger, contempt, disgust, fear, happiness, sadness, surprise, and neutral</a:t>
            </a:r>
          </a:p>
          <a:p>
            <a:pPr lvl="1"/>
            <a:r>
              <a:rPr lang="en-US" dirty="0">
                <a:hlinkClick r:id="rId4"/>
              </a:rPr>
              <a:t>https://www.microsoft.com/cognitive-services/en-us/emotion-api</a:t>
            </a:r>
            <a:r>
              <a:rPr lang="en-US" dirty="0"/>
              <a:t> </a:t>
            </a:r>
          </a:p>
          <a:p>
            <a:r>
              <a:rPr lang="en-US" dirty="0">
                <a:gradFill>
                  <a:gsLst>
                    <a:gs pos="1250">
                      <a:schemeClr val="accent2"/>
                    </a:gs>
                    <a:gs pos="100000">
                      <a:schemeClr val="accent2"/>
                    </a:gs>
                  </a:gsLst>
                  <a:lin ang="5400000" scaled="0"/>
                </a:gradFill>
              </a:rPr>
              <a:t>Face</a:t>
            </a:r>
          </a:p>
          <a:p>
            <a:pPr lvl="1"/>
            <a:r>
              <a:rPr lang="en-US" dirty="0"/>
              <a:t>Bounding box, 27 facial landmarks, age, gender, head pose, smile, facial hair, glasses</a:t>
            </a:r>
          </a:p>
          <a:p>
            <a:pPr lvl="1"/>
            <a:r>
              <a:rPr lang="en-US" dirty="0">
                <a:hlinkClick r:id="rId5"/>
              </a:rPr>
              <a:t>https://www.microsoft.com/cognitive-services/en-us/face-api</a:t>
            </a:r>
            <a:r>
              <a:rPr lang="en-US" dirty="0"/>
              <a:t> </a:t>
            </a:r>
          </a:p>
          <a:p>
            <a:pPr lvl="1"/>
            <a:endParaRPr lang="en-US" dirty="0"/>
          </a:p>
        </p:txBody>
      </p:sp>
    </p:spTree>
    <p:extLst>
      <p:ext uri="{BB962C8B-B14F-4D97-AF65-F5344CB8AC3E}">
        <p14:creationId xmlns:p14="http://schemas.microsoft.com/office/powerpoint/2010/main" val="42296086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Best Practices for </a:t>
            </a:r>
            <a:r>
              <a:rPr lang="en-US" dirty="0" err="1"/>
              <a:t>Devs</a:t>
            </a:r>
            <a:endParaRPr lang="en-US" dirty="0"/>
          </a:p>
        </p:txBody>
      </p:sp>
      <p:sp>
        <p:nvSpPr>
          <p:cNvPr id="6" name="Text Placeholder 5"/>
          <p:cNvSpPr>
            <a:spLocks noGrp="1"/>
          </p:cNvSpPr>
          <p:nvPr>
            <p:ph type="body" sz="quarter" idx="10"/>
          </p:nvPr>
        </p:nvSpPr>
        <p:spPr>
          <a:xfrm>
            <a:off x="274638" y="1212850"/>
            <a:ext cx="11887200" cy="5078313"/>
          </a:xfrm>
        </p:spPr>
        <p:txBody>
          <a:bodyPr/>
          <a:lstStyle/>
          <a:p>
            <a:r>
              <a:rPr lang="en-US" dirty="0">
                <a:gradFill>
                  <a:gsLst>
                    <a:gs pos="1250">
                      <a:schemeClr val="accent2"/>
                    </a:gs>
                    <a:gs pos="100000">
                      <a:schemeClr val="accent2"/>
                    </a:gs>
                  </a:gsLst>
                  <a:lin ang="5400000" scaled="0"/>
                </a:gradFill>
              </a:rPr>
              <a:t>Samples &amp; SDKs exist</a:t>
            </a:r>
          </a:p>
          <a:p>
            <a:pPr lvl="1"/>
            <a:r>
              <a:rPr lang="en-US" dirty="0"/>
              <a:t>For </a:t>
            </a:r>
            <a:r>
              <a:rPr lang="en-US" dirty="0" err="1"/>
              <a:t>ObjectiveC</a:t>
            </a:r>
            <a:r>
              <a:rPr lang="en-US" dirty="0"/>
              <a:t>/Swift/iOS, Java/Android, C#/Windows, and Python (</a:t>
            </a:r>
            <a:r>
              <a:rPr lang="en-US" dirty="0" err="1"/>
              <a:t>Jupyter</a:t>
            </a:r>
            <a:r>
              <a:rPr lang="en-US" dirty="0"/>
              <a:t> notebook)</a:t>
            </a:r>
          </a:p>
          <a:p>
            <a:pPr lvl="1"/>
            <a:r>
              <a:rPr lang="en-US" dirty="0">
                <a:hlinkClick r:id="rId3"/>
              </a:rPr>
              <a:t>https://www.microsoft.com/cognitive-services/en-us/SDK-Sample?api=computer%20vision</a:t>
            </a:r>
            <a:r>
              <a:rPr lang="en-US" dirty="0"/>
              <a:t> </a:t>
            </a:r>
          </a:p>
          <a:p>
            <a:r>
              <a:rPr lang="en-US" dirty="0">
                <a:gradFill>
                  <a:gsLst>
                    <a:gs pos="1250">
                      <a:schemeClr val="accent2"/>
                    </a:gs>
                    <a:gs pos="100000">
                      <a:schemeClr val="accent2"/>
                    </a:gs>
                  </a:gsLst>
                  <a:lin ang="5400000" scaled="0"/>
                </a:gradFill>
              </a:rPr>
              <a:t>Constraints</a:t>
            </a:r>
          </a:p>
          <a:p>
            <a:pPr lvl="1"/>
            <a:r>
              <a:rPr lang="en-US" dirty="0"/>
              <a:t>Computer Vision API describes images in English only</a:t>
            </a:r>
          </a:p>
          <a:p>
            <a:pPr lvl="1"/>
            <a:r>
              <a:rPr lang="en-US" dirty="0"/>
              <a:t>Face API detects up to 64 human faces in one image</a:t>
            </a:r>
          </a:p>
          <a:p>
            <a:pPr lvl="1"/>
            <a:r>
              <a:rPr lang="en-US" dirty="0"/>
              <a:t>Facial detection: JPEG, PNG, GIF (first frame), and BMP supported, image file size of 1KB-4MB, detectable face size 36x36-4096x4096 pixels, returned faces ordered by face </a:t>
            </a:r>
            <a:r>
              <a:rPr lang="en-US" dirty="0" err="1"/>
              <a:t>rect</a:t>
            </a:r>
            <a:r>
              <a:rPr lang="en-US" dirty="0"/>
              <a:t> size </a:t>
            </a:r>
            <a:r>
              <a:rPr lang="en-US" dirty="0" err="1"/>
              <a:t>desc</a:t>
            </a:r>
            <a:endParaRPr lang="en-US" dirty="0"/>
          </a:p>
          <a:p>
            <a:r>
              <a:rPr lang="en-US" dirty="0">
                <a:gradFill>
                  <a:gsLst>
                    <a:gs pos="1250">
                      <a:schemeClr val="accent2"/>
                    </a:gs>
                    <a:gs pos="100000">
                      <a:schemeClr val="accent2"/>
                    </a:gs>
                  </a:gsLst>
                  <a:lin ang="5400000" scaled="0"/>
                </a:gradFill>
              </a:rPr>
              <a:t>Fun random details</a:t>
            </a:r>
          </a:p>
          <a:p>
            <a:pPr lvl="1"/>
            <a:r>
              <a:rPr lang="en-US" dirty="0" err="1"/>
              <a:t>FindSimilarFace</a:t>
            </a:r>
            <a:r>
              <a:rPr lang="en-US" dirty="0"/>
              <a:t> has 2 modes: </a:t>
            </a:r>
            <a:r>
              <a:rPr lang="en-US" dirty="0" err="1"/>
              <a:t>matchPerson</a:t>
            </a:r>
            <a:r>
              <a:rPr lang="en-US" dirty="0"/>
              <a:t> (default, same person) and </a:t>
            </a:r>
            <a:r>
              <a:rPr lang="en-US" dirty="0" err="1"/>
              <a:t>matchFace</a:t>
            </a:r>
            <a:r>
              <a:rPr lang="en-US" dirty="0"/>
              <a:t> (similar faces)</a:t>
            </a:r>
          </a:p>
          <a:p>
            <a:pPr lvl="1"/>
            <a:r>
              <a:rPr lang="en-US" dirty="0" err="1"/>
              <a:t>FaceGroup</a:t>
            </a:r>
            <a:r>
              <a:rPr lang="en-US" dirty="0"/>
              <a:t> API takes between 2-1000 candidate faces</a:t>
            </a:r>
          </a:p>
          <a:p>
            <a:pPr lvl="1"/>
            <a:r>
              <a:rPr lang="en-US" dirty="0"/>
              <a:t>Documentation: </a:t>
            </a:r>
            <a:r>
              <a:rPr lang="en-US" dirty="0">
                <a:hlinkClick r:id="rId4"/>
              </a:rPr>
              <a:t>https://www.microsoft.com/cognitive-services/en-us/documentation</a:t>
            </a:r>
            <a:r>
              <a:rPr lang="en-US" dirty="0"/>
              <a:t> </a:t>
            </a:r>
          </a:p>
        </p:txBody>
      </p:sp>
    </p:spTree>
    <p:extLst>
      <p:ext uri="{BB962C8B-B14F-4D97-AF65-F5344CB8AC3E}">
        <p14:creationId xmlns:p14="http://schemas.microsoft.com/office/powerpoint/2010/main" val="278491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211276"/>
            <a:ext cx="7315199" cy="1828786"/>
          </a:xfrm>
        </p:spPr>
        <p:txBody>
          <a:bodyPr/>
          <a:lstStyle/>
          <a:p>
            <a:r>
              <a:rPr lang="en-US" dirty="0"/>
              <a:t>Demo</a:t>
            </a:r>
          </a:p>
        </p:txBody>
      </p:sp>
      <p:sp>
        <p:nvSpPr>
          <p:cNvPr id="4" name="Text Placeholder 3"/>
          <p:cNvSpPr>
            <a:spLocks noGrp="1"/>
          </p:cNvSpPr>
          <p:nvPr>
            <p:ph type="body" sz="quarter" idx="12"/>
          </p:nvPr>
        </p:nvSpPr>
        <p:spPr>
          <a:xfrm>
            <a:off x="274638" y="2659062"/>
            <a:ext cx="8000999" cy="4284250"/>
          </a:xfrm>
        </p:spPr>
        <p:txBody>
          <a:bodyPr/>
          <a:lstStyle/>
          <a:p>
            <a:r>
              <a:rPr lang="en-US" dirty="0"/>
              <a:t>Website JSON: </a:t>
            </a:r>
            <a:r>
              <a:rPr lang="en-US" dirty="0">
                <a:hlinkClick r:id="rId3"/>
              </a:rPr>
              <a:t>http://microsoft.com/cognitive</a:t>
            </a:r>
            <a:endParaRPr lang="en-US" dirty="0"/>
          </a:p>
          <a:p>
            <a:endParaRPr lang="en-US" dirty="0"/>
          </a:p>
          <a:p>
            <a:r>
              <a:rPr lang="en-US" dirty="0"/>
              <a:t>Deal With It Bot – Face API: </a:t>
            </a:r>
            <a:r>
              <a:rPr lang="en-US" dirty="0">
                <a:hlinkClick r:id="rId4"/>
              </a:rPr>
              <a:t>http://aifunclub.azurewebsites.net</a:t>
            </a:r>
            <a:r>
              <a:rPr lang="en-US" dirty="0"/>
              <a:t> </a:t>
            </a:r>
          </a:p>
          <a:p>
            <a:endParaRPr lang="en-US" dirty="0"/>
          </a:p>
          <a:p>
            <a:r>
              <a:rPr lang="en-US" dirty="0"/>
              <a:t>Intelligent Kiosk – Face and Emotion API:</a:t>
            </a:r>
          </a:p>
          <a:p>
            <a:r>
              <a:rPr lang="en-US" dirty="0">
                <a:hlinkClick r:id="rId5"/>
              </a:rPr>
              <a:t>https://github.com/Microsoft/Cognitive-Samples-IntelligentKiosk</a:t>
            </a:r>
            <a:r>
              <a:rPr lang="en-US" dirty="0"/>
              <a:t> </a:t>
            </a:r>
          </a:p>
        </p:txBody>
      </p:sp>
    </p:spTree>
    <p:extLst>
      <p:ext uri="{BB962C8B-B14F-4D97-AF65-F5344CB8AC3E}">
        <p14:creationId xmlns:p14="http://schemas.microsoft.com/office/powerpoint/2010/main" val="309120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a:t>
            </a:r>
          </a:p>
        </p:txBody>
      </p:sp>
    </p:spTree>
    <p:extLst>
      <p:ext uri="{BB962C8B-B14F-4D97-AF65-F5344CB8AC3E}">
        <p14:creationId xmlns:p14="http://schemas.microsoft.com/office/powerpoint/2010/main" val="16393605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7" name="Group 6"/>
          <p:cNvGrpSpPr/>
          <p:nvPr/>
        </p:nvGrpSpPr>
        <p:grpSpPr>
          <a:xfrm>
            <a:off x="614843" y="374541"/>
            <a:ext cx="3241194" cy="769441"/>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p:cNvGrpSpPr/>
          <p:nvPr/>
        </p:nvGrpSpPr>
        <p:grpSpPr>
          <a:xfrm>
            <a:off x="427038" y="225861"/>
            <a:ext cx="3421138" cy="1066799"/>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00B294"/>
              </a:solid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4" name="Group 103"/>
          <p:cNvGrpSpPr/>
          <p:nvPr/>
        </p:nvGrpSpPr>
        <p:grpSpPr>
          <a:xfrm>
            <a:off x="1592899" y="2704730"/>
            <a:ext cx="1600200" cy="1600200"/>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05" name="Group 104"/>
          <p:cNvGrpSpPr/>
          <p:nvPr/>
        </p:nvGrpSpPr>
        <p:grpSpPr>
          <a:xfrm>
            <a:off x="5418139" y="2704730"/>
            <a:ext cx="1600200" cy="1600200"/>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grpSp>
        <p:nvGrpSpPr>
          <p:cNvPr id="106" name="Group 105"/>
          <p:cNvGrpSpPr/>
          <p:nvPr/>
        </p:nvGrpSpPr>
        <p:grpSpPr>
          <a:xfrm>
            <a:off x="9243379" y="2704730"/>
            <a:ext cx="1600200" cy="1600200"/>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nvGrpSpPr>
          <p:cNvPr id="23" name="Group 22"/>
          <p:cNvGrpSpPr/>
          <p:nvPr/>
        </p:nvGrpSpPr>
        <p:grpSpPr>
          <a:xfrm>
            <a:off x="929957" y="4466134"/>
            <a:ext cx="2926080" cy="1440951"/>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Convert speech to text and back again, and understand its intent</a:t>
              </a:r>
            </a:p>
          </p:txBody>
        </p:sp>
      </p:grpSp>
      <p:grpSp>
        <p:nvGrpSpPr>
          <p:cNvPr id="26" name="Group 25"/>
          <p:cNvGrpSpPr/>
          <p:nvPr/>
        </p:nvGrpSpPr>
        <p:grpSpPr>
          <a:xfrm>
            <a:off x="4603621" y="4466134"/>
            <a:ext cx="3218688" cy="1205502"/>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Give your app the ability to know who's talking</a:t>
              </a:r>
            </a:p>
          </p:txBody>
        </p:sp>
      </p:grpSp>
      <p:grpSp>
        <p:nvGrpSpPr>
          <p:cNvPr id="29" name="Group 28"/>
          <p:cNvGrpSpPr/>
          <p:nvPr/>
        </p:nvGrpSpPr>
        <p:grpSpPr>
          <a:xfrm>
            <a:off x="8580437" y="4327635"/>
            <a:ext cx="2926080" cy="1579450"/>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Fine-tune speech recognition for anyone, anywhere</a:t>
              </a:r>
            </a:p>
          </p:txBody>
        </p:sp>
      </p:grpSp>
    </p:spTree>
    <p:extLst>
      <p:ext uri="{BB962C8B-B14F-4D97-AF65-F5344CB8AC3E}">
        <p14:creationId xmlns:p14="http://schemas.microsoft.com/office/powerpoint/2010/main" val="22430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anim calcmode="lin" valueType="num">
                                      <p:cBhvr>
                                        <p:cTn id="13" dur="300" fill="hold"/>
                                        <p:tgtEl>
                                          <p:spTgt spid="3"/>
                                        </p:tgtEl>
                                        <p:attrNameLst>
                                          <p:attrName>ppt_x</p:attrName>
                                        </p:attrNameLst>
                                      </p:cBhvr>
                                      <p:tavLst>
                                        <p:tav tm="0">
                                          <p:val>
                                            <p:strVal val="#ppt_x"/>
                                          </p:val>
                                        </p:tav>
                                        <p:tav tm="100000">
                                          <p:val>
                                            <p:strVal val="#ppt_x"/>
                                          </p:val>
                                        </p:tav>
                                      </p:tavLst>
                                    </p:anim>
                                    <p:anim calcmode="lin" valueType="num">
                                      <p:cBhvr>
                                        <p:cTn id="14"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4872215"/>
            <a:ext cx="7315199" cy="2068259"/>
          </a:xfrm>
        </p:spPr>
        <p:txBody>
          <a:bodyPr/>
          <a:lstStyle/>
          <a:p>
            <a:r>
              <a:rPr lang="en-US" dirty="0"/>
              <a:t>Speech API</a:t>
            </a:r>
          </a:p>
          <a:p>
            <a:r>
              <a:rPr lang="en-US" dirty="0"/>
              <a:t>Speaker Recognition API </a:t>
            </a:r>
          </a:p>
          <a:p>
            <a:r>
              <a:rPr lang="en-US" dirty="0">
                <a:hlinkClick r:id="rId3"/>
              </a:rPr>
              <a:t>http://microsoft.com/cognitive</a:t>
            </a:r>
            <a:r>
              <a:rPr lang="en-US" dirty="0"/>
              <a:t> </a:t>
            </a:r>
          </a:p>
          <a:p>
            <a:endParaRPr lang="en-US" dirty="0"/>
          </a:p>
        </p:txBody>
      </p:sp>
    </p:spTree>
    <p:extLst>
      <p:ext uri="{BB962C8B-B14F-4D97-AF65-F5344CB8AC3E}">
        <p14:creationId xmlns:p14="http://schemas.microsoft.com/office/powerpoint/2010/main" val="313872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a:t>
            </a:r>
          </a:p>
        </p:txBody>
      </p:sp>
    </p:spTree>
    <p:extLst>
      <p:ext uri="{BB962C8B-B14F-4D97-AF65-F5344CB8AC3E}">
        <p14:creationId xmlns:p14="http://schemas.microsoft.com/office/powerpoint/2010/main" val="31184295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89" name="Group 88"/>
          <p:cNvGrpSpPr/>
          <p:nvPr/>
        </p:nvGrpSpPr>
        <p:grpSpPr>
          <a:xfrm>
            <a:off x="588290" y="364664"/>
            <a:ext cx="3259886" cy="770398"/>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p:cNvGrpSpPr/>
          <p:nvPr/>
        </p:nvGrpSpPr>
        <p:grpSpPr>
          <a:xfrm>
            <a:off x="10255831" y="2704728"/>
            <a:ext cx="1600200" cy="1600200"/>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6" name="Group 5"/>
          <p:cNvGrpSpPr/>
          <p:nvPr/>
        </p:nvGrpSpPr>
        <p:grpSpPr>
          <a:xfrm>
            <a:off x="286494" y="4327635"/>
            <a:ext cx="2198407" cy="1579450"/>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Detect and correct spelling mistakes within your app</a:t>
              </a:r>
            </a:p>
          </p:txBody>
        </p:sp>
      </p:grpSp>
      <p:grpSp>
        <p:nvGrpSpPr>
          <p:cNvPr id="9" name="Group 8"/>
          <p:cNvGrpSpPr/>
          <p:nvPr/>
        </p:nvGrpSpPr>
        <p:grpSpPr>
          <a:xfrm>
            <a:off x="6862483" y="4327634"/>
            <a:ext cx="3540557" cy="1814900"/>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Teach your apps to understand commands from your users</a:t>
              </a:r>
            </a:p>
          </p:txBody>
        </p:sp>
      </p:grpSp>
      <p:grpSp>
        <p:nvGrpSpPr>
          <p:cNvPr id="7" name="Group 6"/>
          <p:cNvGrpSpPr/>
          <p:nvPr/>
        </p:nvGrpSpPr>
        <p:grpSpPr>
          <a:xfrm>
            <a:off x="2475275" y="4327635"/>
            <a:ext cx="2660073" cy="1814899"/>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Leverage the power of language models trained on web-scale data</a:t>
              </a:r>
            </a:p>
          </p:txBody>
        </p:sp>
      </p:grpSp>
      <p:grpSp>
        <p:nvGrpSpPr>
          <p:cNvPr id="8" name="Group 7"/>
          <p:cNvGrpSpPr/>
          <p:nvPr/>
        </p:nvGrpSpPr>
        <p:grpSpPr>
          <a:xfrm>
            <a:off x="5009113" y="4327635"/>
            <a:ext cx="2418248" cy="1579450"/>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Easily parse complex text with language analysis</a:t>
              </a:r>
            </a:p>
          </p:txBody>
        </p:sp>
      </p:grpSp>
      <p:grpSp>
        <p:nvGrpSpPr>
          <p:cNvPr id="10" name="Group 9"/>
          <p:cNvGrpSpPr/>
          <p:nvPr/>
        </p:nvGrpSpPr>
        <p:grpSpPr>
          <a:xfrm>
            <a:off x="9956726" y="4327632"/>
            <a:ext cx="2198407" cy="1814900"/>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Detect sentiment, key phrases, topics, and language from your text</a:t>
              </a:r>
            </a:p>
          </p:txBody>
        </p:sp>
      </p:grpSp>
      <p:grpSp>
        <p:nvGrpSpPr>
          <p:cNvPr id="32" name="Group 31"/>
          <p:cNvGrpSpPr/>
          <p:nvPr/>
        </p:nvGrpSpPr>
        <p:grpSpPr>
          <a:xfrm>
            <a:off x="585599" y="2704730"/>
            <a:ext cx="1600200" cy="1600200"/>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3003157" y="2704730"/>
            <a:ext cx="1600200" cy="1600200"/>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420715" y="2704730"/>
            <a:ext cx="1600200" cy="1600200"/>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838273" y="2704730"/>
            <a:ext cx="1600200" cy="1600200"/>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27038" y="369933"/>
            <a:ext cx="3723860" cy="774710"/>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Language</a:t>
              </a:r>
            </a:p>
          </p:txBody>
        </p:sp>
      </p:grpSp>
    </p:spTree>
    <p:extLst>
      <p:ext uri="{BB962C8B-B14F-4D97-AF65-F5344CB8AC3E}">
        <p14:creationId xmlns:p14="http://schemas.microsoft.com/office/powerpoint/2010/main" val="386844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Cognitive Services: </a:t>
            </a:r>
            <a:br>
              <a:rPr lang="en-US" dirty="0"/>
            </a:br>
            <a:r>
              <a:rPr lang="en-US" dirty="0"/>
              <a:t>Making AI Easy</a:t>
            </a:r>
          </a:p>
        </p:txBody>
      </p:sp>
      <p:sp>
        <p:nvSpPr>
          <p:cNvPr id="5" name="Text Placeholder 4"/>
          <p:cNvSpPr>
            <a:spLocks noGrp="1"/>
          </p:cNvSpPr>
          <p:nvPr>
            <p:ph type="body" sz="quarter" idx="12"/>
          </p:nvPr>
        </p:nvSpPr>
        <p:spPr>
          <a:xfrm>
            <a:off x="274701" y="3955786"/>
            <a:ext cx="7772336" cy="1828007"/>
          </a:xfrm>
        </p:spPr>
        <p:txBody>
          <a:bodyPr/>
          <a:lstStyle/>
          <a:p>
            <a:r>
              <a:rPr lang="en-US" dirty="0"/>
              <a:t>Jennifer Marsman</a:t>
            </a:r>
          </a:p>
          <a:p>
            <a:r>
              <a:rPr lang="en-US" dirty="0"/>
              <a:t>Principal Software Development Engineer</a:t>
            </a:r>
          </a:p>
          <a:p>
            <a:r>
              <a:rPr lang="en-US" dirty="0"/>
              <a:t>Microsoft Corporation</a:t>
            </a:r>
          </a:p>
          <a:p>
            <a:r>
              <a:rPr lang="en-US" dirty="0">
                <a:hlinkClick r:id="rId3"/>
              </a:rPr>
              <a:t>http://blogs.msdn.microsoft.com/jennifer</a:t>
            </a:r>
            <a:endParaRPr lang="en-US" dirty="0"/>
          </a:p>
          <a:p>
            <a:r>
              <a:rPr lang="en-US" dirty="0"/>
              <a:t>Twitter: @</a:t>
            </a:r>
            <a:r>
              <a:rPr lang="en-US" dirty="0" err="1"/>
              <a:t>JenniferMarsman</a:t>
            </a:r>
            <a:endParaRPr lang="en-US" dirty="0"/>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764" y="3223"/>
            <a:ext cx="12476587" cy="6995242"/>
          </a:xfrm>
          <a:prstGeom prst="rect">
            <a:avLst/>
          </a:prstGeom>
        </p:spPr>
      </p:pic>
      <p:sp>
        <p:nvSpPr>
          <p:cNvPr id="16" name="Rectangle 15"/>
          <p:cNvSpPr/>
          <p:nvPr/>
        </p:nvSpPr>
        <p:spPr bwMode="auto">
          <a:xfrm>
            <a:off x="2707301" y="1213370"/>
            <a:ext cx="9445097" cy="5481345"/>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7522" rIns="0" bIns="47522" numCol="1" rtlCol="0" anchor="ctr" anchorCtr="0" compatLnSpc="1">
            <a:prstTxWarp prst="textNoShape">
              <a:avLst/>
            </a:prstTxWarp>
          </a:bodyPr>
          <a:lstStyle/>
          <a:p>
            <a:pPr marL="0" marR="0" lvl="0" indent="0" algn="ctr" defTabSz="950081"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7035" y="1104263"/>
            <a:ext cx="6199877" cy="1124652"/>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r>
              <a:rPr kumimoji="0" lang="en-US" sz="539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Text analytics</a:t>
            </a:r>
          </a:p>
        </p:txBody>
      </p:sp>
      <p:sp>
        <p:nvSpPr>
          <p:cNvPr id="19" name="Freeform 5"/>
          <p:cNvSpPr>
            <a:spLocks/>
          </p:cNvSpPr>
          <p:nvPr/>
        </p:nvSpPr>
        <p:spPr bwMode="auto">
          <a:xfrm>
            <a:off x="2700819" y="1213371"/>
            <a:ext cx="1884250" cy="1041497"/>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1" tIns="46579" rIns="93161" bIns="46579" numCol="1" anchor="t" anchorCtr="0" compatLnSpc="1">
            <a:prstTxWarp prst="textNoShape">
              <a:avLst/>
            </a:prstTxWarp>
          </a:bodyPr>
          <a:lstStyle/>
          <a:p>
            <a:pPr marL="0" marR="0" lvl="0" indent="0" algn="l" defTabSz="931489"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823" y="2369922"/>
            <a:ext cx="9135576" cy="4356625"/>
          </a:xfrm>
          <a:prstGeom prst="rect">
            <a:avLst/>
          </a:prstGeom>
        </p:spPr>
        <p:txBody>
          <a:bodyPr wrap="square">
            <a:spAutoFit/>
          </a:bodyPr>
          <a:lstStyle/>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Sentiment analysis</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Understand if a record has positive or negative sentiment</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Key phrase extraction</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Extract key phrases from a piece of text, and retrieve topics</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Topic detection </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 a large set of text records</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Identify the language, 120 supported languages</a:t>
            </a:r>
          </a:p>
        </p:txBody>
      </p:sp>
      <p:grpSp>
        <p:nvGrpSpPr>
          <p:cNvPr id="9" name="Group 8"/>
          <p:cNvGrpSpPr/>
          <p:nvPr/>
        </p:nvGrpSpPr>
        <p:grpSpPr>
          <a:xfrm>
            <a:off x="3172158" y="1335959"/>
            <a:ext cx="773540" cy="811762"/>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9" rIns="91355" bIns="45679"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9" rIns="91355" bIns="45679"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55" tIns="45679" rIns="91355" bIns="45679" numCol="1" anchor="t" anchorCtr="0" compatLnSpc="1">
                <a:prstTxWarp prst="textNoShape">
                  <a:avLst/>
                </a:prstTxWarp>
              </a:bodyPr>
              <a:lstStyle/>
              <a:p>
                <a:pPr marL="0" marR="0" lvl="0" indent="0" algn="l" defTabSz="913274"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2" tIns="146168" rIns="182712" bIns="146168" numCol="1" spcCol="0" rtlCol="0" fromWordArt="0" anchor="t" anchorCtr="0" forceAA="0" compatLnSpc="1">
                <a:prstTxWarp prst="textNoShape">
                  <a:avLst/>
                </a:prstTxWarp>
                <a:noAutofit/>
              </a:bodyPr>
              <a:lstStyle/>
              <a:p>
                <a:pPr marL="0" marR="0" lvl="0" indent="0" algn="ctr" defTabSz="931544"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550208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764" y="3223"/>
            <a:ext cx="12476587" cy="6995242"/>
          </a:xfrm>
          <a:prstGeom prst="rect">
            <a:avLst/>
          </a:prstGeom>
        </p:spPr>
      </p:pic>
      <p:sp>
        <p:nvSpPr>
          <p:cNvPr id="16" name="Rectangle 15"/>
          <p:cNvSpPr/>
          <p:nvPr/>
        </p:nvSpPr>
        <p:spPr bwMode="auto">
          <a:xfrm>
            <a:off x="2707301" y="1213370"/>
            <a:ext cx="9445097" cy="5481345"/>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7522" rIns="0" bIns="47522" numCol="1" rtlCol="0" anchor="ctr" anchorCtr="0" compatLnSpc="1">
            <a:prstTxWarp prst="textNoShape">
              <a:avLst/>
            </a:prstTxWarp>
          </a:bodyPr>
          <a:lstStyle/>
          <a:p>
            <a:pPr marL="0" marR="0" lvl="0" indent="0" algn="ctr" defTabSz="950081"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7035" y="1104263"/>
            <a:ext cx="6199877" cy="1124652"/>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r>
              <a:rPr kumimoji="0" lang="en-US" sz="539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Text analytics</a:t>
            </a:r>
          </a:p>
        </p:txBody>
      </p:sp>
      <p:sp>
        <p:nvSpPr>
          <p:cNvPr id="19" name="Freeform 5"/>
          <p:cNvSpPr>
            <a:spLocks/>
          </p:cNvSpPr>
          <p:nvPr/>
        </p:nvSpPr>
        <p:spPr bwMode="auto">
          <a:xfrm>
            <a:off x="2700819" y="1213371"/>
            <a:ext cx="1884250" cy="1041497"/>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1" tIns="46579" rIns="93161" bIns="46579" numCol="1" anchor="t" anchorCtr="0" compatLnSpc="1">
            <a:prstTxWarp prst="textNoShape">
              <a:avLst/>
            </a:prstTxWarp>
          </a:bodyPr>
          <a:lstStyle/>
          <a:p>
            <a:pPr marL="0" marR="0" lvl="0" indent="0" algn="l" defTabSz="931489"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823" y="2369921"/>
            <a:ext cx="9135576" cy="4271426"/>
          </a:xfrm>
          <a:prstGeom prst="rect">
            <a:avLst/>
          </a:prstGeom>
        </p:spPr>
        <p:txBody>
          <a:bodyPr wrap="square">
            <a:spAutoFit/>
          </a:bodyPr>
          <a:lstStyle/>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Sentiment analysis </a:t>
            </a:r>
            <a:r>
              <a:rPr kumimoji="0" lang="en-US" sz="2100" b="1" i="0" u="none" strike="noStrike" kern="0" cap="none" spc="0" normalizeH="0" baseline="0" noProof="0" dirty="0">
                <a:ln>
                  <a:noFill/>
                </a:ln>
                <a:solidFill>
                  <a:srgbClr val="FFFF00"/>
                </a:solidFill>
                <a:effectLst/>
                <a:uLnTx/>
                <a:uFillTx/>
                <a:latin typeface="Segoe UI"/>
                <a:ea typeface="+mn-ea"/>
                <a:cs typeface="+mn-cs"/>
              </a:rPr>
              <a:t>English, Spanish, French, and Portuguese</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Understand if a record has positive or negative sentiment</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Key phrase extraction </a:t>
            </a:r>
            <a:r>
              <a:rPr kumimoji="0" lang="en-US" sz="2100" b="1" i="0" u="none" strike="noStrike" kern="0" cap="none" spc="0" normalizeH="0" baseline="0" noProof="0" dirty="0">
                <a:ln>
                  <a:noFill/>
                </a:ln>
                <a:solidFill>
                  <a:srgbClr val="FFFF00"/>
                </a:solidFill>
                <a:effectLst/>
                <a:uLnTx/>
                <a:uFillTx/>
                <a:latin typeface="Segoe UI"/>
                <a:ea typeface="+mn-ea"/>
                <a:cs typeface="+mn-cs"/>
              </a:rPr>
              <a:t>English, Spanish, German, and Japanese</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Extract key phrases from a piece of text, and retrieve topics</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Topic detection </a:t>
            </a:r>
            <a:r>
              <a:rPr kumimoji="0" lang="en-US" sz="2100" b="1" i="0" u="none" strike="noStrike" kern="0" cap="none" spc="0" normalizeH="0" baseline="0" noProof="0" dirty="0">
                <a:ln>
                  <a:noFill/>
                </a:ln>
                <a:solidFill>
                  <a:srgbClr val="FFFF00"/>
                </a:solidFill>
                <a:effectLst/>
                <a:uLnTx/>
                <a:uFillTx/>
                <a:latin typeface="Segoe UI"/>
                <a:ea typeface="+mn-ea"/>
                <a:cs typeface="+mn-cs"/>
              </a:rPr>
              <a:t>English</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 a large set of text records</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Identify the language, 120 supported languages</a:t>
            </a:r>
          </a:p>
        </p:txBody>
      </p:sp>
      <p:grpSp>
        <p:nvGrpSpPr>
          <p:cNvPr id="9" name="Group 8"/>
          <p:cNvGrpSpPr/>
          <p:nvPr/>
        </p:nvGrpSpPr>
        <p:grpSpPr>
          <a:xfrm>
            <a:off x="3172158" y="1335959"/>
            <a:ext cx="773540" cy="811762"/>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9" rIns="91355" bIns="45679"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9" rIns="91355" bIns="45679"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55" tIns="45679" rIns="91355" bIns="45679" numCol="1" anchor="t" anchorCtr="0" compatLnSpc="1">
                <a:prstTxWarp prst="textNoShape">
                  <a:avLst/>
                </a:prstTxWarp>
              </a:bodyPr>
              <a:lstStyle/>
              <a:p>
                <a:pPr marL="0" marR="0" lvl="0" indent="0" algn="l" defTabSz="913274"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2" tIns="146168" rIns="182712" bIns="146168" numCol="1" spcCol="0" rtlCol="0" fromWordArt="0" anchor="t" anchorCtr="0" forceAA="0" compatLnSpc="1">
                <a:prstTxWarp prst="textNoShape">
                  <a:avLst/>
                </a:prstTxWarp>
                <a:noAutofit/>
              </a:bodyPr>
              <a:lstStyle/>
              <a:p>
                <a:pPr marL="0" marR="0" lvl="0" indent="0" algn="ctr" defTabSz="931544"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7496217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ABC3-ECBE-4AB6-9040-4051D66F609E}"/>
              </a:ext>
            </a:extLst>
          </p:cNvPr>
          <p:cNvSpPr>
            <a:spLocks noGrp="1"/>
          </p:cNvSpPr>
          <p:nvPr>
            <p:ph type="title"/>
          </p:nvPr>
        </p:nvSpPr>
        <p:spPr/>
        <p:txBody>
          <a:bodyPr/>
          <a:lstStyle/>
          <a:p>
            <a:r>
              <a:rPr lang="en-US" dirty="0"/>
              <a:t>XBOX Live Vitals</a:t>
            </a:r>
          </a:p>
        </p:txBody>
      </p:sp>
      <p:sp>
        <p:nvSpPr>
          <p:cNvPr id="3" name="Text Placeholder 2">
            <a:extLst>
              <a:ext uri="{FF2B5EF4-FFF2-40B4-BE49-F238E27FC236}">
                <a16:creationId xmlns:a16="http://schemas.microsoft.com/office/drawing/2014/main" id="{2E8763BF-441C-4C1A-996B-14F7DC79D1EB}"/>
              </a:ext>
            </a:extLst>
          </p:cNvPr>
          <p:cNvSpPr>
            <a:spLocks noGrp="1"/>
          </p:cNvSpPr>
          <p:nvPr>
            <p:ph type="body" sz="quarter" idx="10"/>
          </p:nvPr>
        </p:nvSpPr>
        <p:spPr>
          <a:xfrm>
            <a:off x="274638" y="1212850"/>
            <a:ext cx="6553199" cy="5650778"/>
          </a:xfrm>
        </p:spPr>
        <p:txBody>
          <a:bodyPr/>
          <a:lstStyle/>
          <a:p>
            <a:r>
              <a:rPr lang="en-US" dirty="0"/>
              <a:t>Twitter data sent to @</a:t>
            </a:r>
            <a:r>
              <a:rPr lang="en-US" dirty="0" err="1"/>
              <a:t>XboxSupport</a:t>
            </a:r>
            <a:endParaRPr lang="en-US" dirty="0"/>
          </a:p>
          <a:p>
            <a:endParaRPr lang="en-US" dirty="0"/>
          </a:p>
          <a:p>
            <a:r>
              <a:rPr lang="en-US" dirty="0"/>
              <a:t>Text Analytics API</a:t>
            </a:r>
          </a:p>
          <a:p>
            <a:pPr lvl="1"/>
            <a:r>
              <a:rPr lang="en-US" dirty="0"/>
              <a:t>Language detection</a:t>
            </a:r>
          </a:p>
          <a:p>
            <a:pPr lvl="1"/>
            <a:r>
              <a:rPr lang="en-US" dirty="0"/>
              <a:t>Key phrase extraction</a:t>
            </a:r>
          </a:p>
          <a:p>
            <a:pPr lvl="1"/>
            <a:r>
              <a:rPr lang="en-US" dirty="0"/>
              <a:t>Sentiment analysis</a:t>
            </a:r>
          </a:p>
          <a:p>
            <a:r>
              <a:rPr lang="en-US" dirty="0"/>
              <a:t>	</a:t>
            </a:r>
          </a:p>
          <a:p>
            <a:r>
              <a:rPr lang="en-US" dirty="0"/>
              <a:t>December 25, 2016: </a:t>
            </a:r>
          </a:p>
          <a:p>
            <a:pPr lvl="1"/>
            <a:r>
              <a:rPr lang="en-US" dirty="0"/>
              <a:t>Red “code” bubble</a:t>
            </a:r>
          </a:p>
        </p:txBody>
      </p:sp>
      <p:pic>
        <p:nvPicPr>
          <p:cNvPr id="5" name="Picture 4">
            <a:extLst>
              <a:ext uri="{FF2B5EF4-FFF2-40B4-BE49-F238E27FC236}">
                <a16:creationId xmlns:a16="http://schemas.microsoft.com/office/drawing/2014/main" id="{C21DCA87-3E2E-4F3C-BE87-A1D0D401229F}"/>
              </a:ext>
            </a:extLst>
          </p:cNvPr>
          <p:cNvPicPr>
            <a:picLocks noChangeAspect="1"/>
          </p:cNvPicPr>
          <p:nvPr/>
        </p:nvPicPr>
        <p:blipFill>
          <a:blip r:embed="rId3"/>
          <a:stretch>
            <a:fillRect/>
          </a:stretch>
        </p:blipFill>
        <p:spPr>
          <a:xfrm>
            <a:off x="7056437" y="173037"/>
            <a:ext cx="5210175" cy="6648450"/>
          </a:xfrm>
          <a:prstGeom prst="rect">
            <a:avLst/>
          </a:prstGeom>
        </p:spPr>
      </p:pic>
      <p:pic>
        <p:nvPicPr>
          <p:cNvPr id="7" name="Picture 6">
            <a:extLst>
              <a:ext uri="{FF2B5EF4-FFF2-40B4-BE49-F238E27FC236}">
                <a16:creationId xmlns:a16="http://schemas.microsoft.com/office/drawing/2014/main" id="{4A4BF9A2-E597-4A80-A6D6-13C11DD6C4C8}"/>
              </a:ext>
            </a:extLst>
          </p:cNvPr>
          <p:cNvPicPr>
            <a:picLocks noChangeAspect="1"/>
          </p:cNvPicPr>
          <p:nvPr/>
        </p:nvPicPr>
        <p:blipFill>
          <a:blip r:embed="rId4"/>
          <a:stretch>
            <a:fillRect/>
          </a:stretch>
        </p:blipFill>
        <p:spPr>
          <a:xfrm>
            <a:off x="6980237" y="296862"/>
            <a:ext cx="5343525" cy="6400800"/>
          </a:xfrm>
          <a:prstGeom prst="rect">
            <a:avLst/>
          </a:prstGeom>
        </p:spPr>
      </p:pic>
    </p:spTree>
    <p:extLst>
      <p:ext uri="{BB962C8B-B14F-4D97-AF65-F5344CB8AC3E}">
        <p14:creationId xmlns:p14="http://schemas.microsoft.com/office/powerpoint/2010/main" val="2341020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4183062"/>
            <a:ext cx="8229599" cy="2511457"/>
          </a:xfrm>
        </p:spPr>
        <p:txBody>
          <a:bodyPr/>
          <a:lstStyle/>
          <a:p>
            <a:r>
              <a:rPr lang="en-US" dirty="0"/>
              <a:t>Text Analytics</a:t>
            </a:r>
            <a:endParaRPr lang="en-US" dirty="0">
              <a:hlinkClick r:id="rId3"/>
            </a:endParaRPr>
          </a:p>
          <a:p>
            <a:r>
              <a:rPr lang="en-US" dirty="0">
                <a:hlinkClick r:id="rId3"/>
              </a:rPr>
              <a:t>http://text-analytics-demo.azurewebsites.net</a:t>
            </a:r>
            <a:r>
              <a:rPr lang="en-US" dirty="0"/>
              <a:t> </a:t>
            </a:r>
          </a:p>
          <a:p>
            <a:endParaRPr lang="en-US" dirty="0"/>
          </a:p>
          <a:p>
            <a:r>
              <a:rPr lang="en-US" dirty="0"/>
              <a:t>Unconscious Bias app</a:t>
            </a:r>
          </a:p>
          <a:p>
            <a:r>
              <a:rPr lang="en-US" dirty="0">
                <a:hlinkClick r:id="rId4"/>
              </a:rPr>
              <a:t>http://aka.ms/bias</a:t>
            </a:r>
            <a:r>
              <a:rPr lang="en-US" dirty="0"/>
              <a:t> </a:t>
            </a:r>
          </a:p>
        </p:txBody>
      </p:sp>
    </p:spTree>
    <p:extLst>
      <p:ext uri="{BB962C8B-B14F-4D97-AF65-F5344CB8AC3E}">
        <p14:creationId xmlns:p14="http://schemas.microsoft.com/office/powerpoint/2010/main" val="261220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Language Understanding (LUIS)</a:t>
            </a:r>
          </a:p>
        </p:txBody>
      </p:sp>
      <p:sp>
        <p:nvSpPr>
          <p:cNvPr id="6" name="Text Placeholder 5"/>
          <p:cNvSpPr>
            <a:spLocks noGrp="1"/>
          </p:cNvSpPr>
          <p:nvPr>
            <p:ph type="body" sz="quarter" idx="10"/>
          </p:nvPr>
        </p:nvSpPr>
        <p:spPr>
          <a:xfrm>
            <a:off x="274638" y="1212850"/>
            <a:ext cx="11887200" cy="4555093"/>
          </a:xfrm>
        </p:spPr>
        <p:txBody>
          <a:bodyPr/>
          <a:lstStyle/>
          <a:p>
            <a:r>
              <a:rPr lang="en-US" dirty="0">
                <a:gradFill>
                  <a:gsLst>
                    <a:gs pos="1250">
                      <a:schemeClr val="accent2"/>
                    </a:gs>
                    <a:gs pos="100000">
                      <a:schemeClr val="accent2"/>
                    </a:gs>
                  </a:gsLst>
                  <a:lin ang="5400000" scaled="0"/>
                </a:gradFill>
              </a:rPr>
              <a:t>Define entities and intents</a:t>
            </a:r>
          </a:p>
          <a:p>
            <a:pPr lvl="1"/>
            <a:r>
              <a:rPr lang="en-US" dirty="0"/>
              <a:t>Entities – </a:t>
            </a:r>
            <a:r>
              <a:rPr lang="en-US" dirty="0" err="1"/>
              <a:t>DepartureCity</a:t>
            </a:r>
            <a:r>
              <a:rPr lang="en-US" dirty="0"/>
              <a:t>, </a:t>
            </a:r>
            <a:r>
              <a:rPr lang="en-US" dirty="0" err="1"/>
              <a:t>ArrivalCity</a:t>
            </a:r>
            <a:r>
              <a:rPr lang="en-US" dirty="0"/>
              <a:t>, </a:t>
            </a:r>
            <a:r>
              <a:rPr lang="en-US" dirty="0" err="1"/>
              <a:t>DepartureDate</a:t>
            </a:r>
            <a:r>
              <a:rPr lang="en-US" dirty="0"/>
              <a:t>, </a:t>
            </a:r>
            <a:r>
              <a:rPr lang="en-US" dirty="0" err="1"/>
              <a:t>ReturnDate</a:t>
            </a:r>
            <a:endParaRPr lang="en-US" dirty="0"/>
          </a:p>
          <a:p>
            <a:pPr lvl="1"/>
            <a:r>
              <a:rPr lang="en-US" dirty="0"/>
              <a:t>Intents – book a flight, check in for a flight, cancel a flight</a:t>
            </a:r>
          </a:p>
          <a:p>
            <a:r>
              <a:rPr lang="en-US" dirty="0">
                <a:gradFill>
                  <a:gsLst>
                    <a:gs pos="1250">
                      <a:schemeClr val="accent2"/>
                    </a:gs>
                    <a:gs pos="100000">
                      <a:schemeClr val="accent2"/>
                    </a:gs>
                  </a:gsLst>
                  <a:lin ang="5400000" scaled="0"/>
                </a:gradFill>
              </a:rPr>
              <a:t>Map some utterances to an intent</a:t>
            </a:r>
          </a:p>
          <a:p>
            <a:pPr lvl="1"/>
            <a:r>
              <a:rPr lang="en-US" dirty="0"/>
              <a:t>Examples: “I want to go to Paris from Sept 25 to Sept 29, 2016”, “Book me a flight from DTW to CDG leaving on 9/25/2016 and returning 9/28/2016”, etc.  </a:t>
            </a:r>
          </a:p>
          <a:p>
            <a:r>
              <a:rPr lang="en-US" dirty="0">
                <a:gradFill>
                  <a:gsLst>
                    <a:gs pos="1250">
                      <a:schemeClr val="accent2"/>
                    </a:gs>
                    <a:gs pos="100000">
                      <a:schemeClr val="accent2"/>
                    </a:gs>
                  </a:gsLst>
                  <a:lin ang="5400000" scaled="0"/>
                </a:gradFill>
              </a:rPr>
              <a:t>Help your model improve over time based on real feedback</a:t>
            </a:r>
          </a:p>
          <a:p>
            <a:pPr lvl="1"/>
            <a:r>
              <a:rPr lang="en-US" dirty="0"/>
              <a:t>See what real users are sending to your model, and map those utterances to intents (or create new intents based on what your users are asking).  </a:t>
            </a:r>
          </a:p>
        </p:txBody>
      </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4411662"/>
            <a:ext cx="7924799" cy="2511457"/>
          </a:xfrm>
        </p:spPr>
        <p:txBody>
          <a:bodyPr/>
          <a:lstStyle/>
          <a:p>
            <a:r>
              <a:rPr lang="en-US" dirty="0"/>
              <a:t>Microsoft Career Bot</a:t>
            </a:r>
          </a:p>
          <a:p>
            <a:endParaRPr lang="en-US" dirty="0"/>
          </a:p>
          <a:p>
            <a:r>
              <a:rPr lang="en-US" dirty="0">
                <a:hlinkClick r:id="rId3"/>
              </a:rPr>
              <a:t>http://microsoftcareerbot.azurewebsites.net</a:t>
            </a:r>
            <a:r>
              <a:rPr lang="en-US" dirty="0"/>
              <a:t> </a:t>
            </a:r>
          </a:p>
          <a:p>
            <a:r>
              <a:rPr lang="en-US" dirty="0">
                <a:hlinkClick r:id="rId4"/>
              </a:rPr>
              <a:t>http://luis.ai</a:t>
            </a:r>
            <a:r>
              <a:rPr lang="en-US" dirty="0"/>
              <a:t> </a:t>
            </a:r>
          </a:p>
          <a:p>
            <a:endParaRPr lang="en-US" dirty="0"/>
          </a:p>
        </p:txBody>
      </p:sp>
    </p:spTree>
    <p:extLst>
      <p:ext uri="{BB962C8B-B14F-4D97-AF65-F5344CB8AC3E}">
        <p14:creationId xmlns:p14="http://schemas.microsoft.com/office/powerpoint/2010/main" val="167052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a:t>
            </a:r>
          </a:p>
        </p:txBody>
      </p:sp>
    </p:spTree>
    <p:extLst>
      <p:ext uri="{BB962C8B-B14F-4D97-AF65-F5344CB8AC3E}">
        <p14:creationId xmlns:p14="http://schemas.microsoft.com/office/powerpoint/2010/main" val="21135263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0" name="Group 59"/>
          <p:cNvGrpSpPr/>
          <p:nvPr/>
        </p:nvGrpSpPr>
        <p:grpSpPr>
          <a:xfrm>
            <a:off x="857585" y="369933"/>
            <a:ext cx="3293313" cy="769441"/>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Language</a:t>
              </a:r>
            </a:p>
          </p:txBody>
        </p:sp>
      </p:grpSp>
      <p:grpSp>
        <p:nvGrpSpPr>
          <p:cNvPr id="6" name="Group 5"/>
          <p:cNvGrpSpPr/>
          <p:nvPr/>
        </p:nvGrpSpPr>
        <p:grpSpPr>
          <a:xfrm>
            <a:off x="370416" y="281995"/>
            <a:ext cx="4095221" cy="857929"/>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6811543" y="2704730"/>
            <a:ext cx="1600200" cy="1600200"/>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5" name="Group 14"/>
          <p:cNvGrpSpPr/>
          <p:nvPr/>
        </p:nvGrpSpPr>
        <p:grpSpPr>
          <a:xfrm>
            <a:off x="4021752" y="2704730"/>
            <a:ext cx="1600200" cy="1600200"/>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90" name="Group 89"/>
          <p:cNvGrpSpPr/>
          <p:nvPr/>
        </p:nvGrpSpPr>
        <p:grpSpPr>
          <a:xfrm>
            <a:off x="569019" y="4327635"/>
            <a:ext cx="2926080" cy="1579450"/>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Explore relationships among academic papers, journals, and authors</a:t>
              </a:r>
            </a:p>
          </p:txBody>
        </p:sp>
      </p:grpSp>
      <p:grpSp>
        <p:nvGrpSpPr>
          <p:cNvPr id="93" name="Group 92"/>
          <p:cNvGrpSpPr/>
          <p:nvPr/>
        </p:nvGrpSpPr>
        <p:grpSpPr>
          <a:xfrm>
            <a:off x="8938391" y="4327635"/>
            <a:ext cx="2926080" cy="1814899"/>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Provide personalized product recommendations for your customers</a:t>
              </a:r>
            </a:p>
          </p:txBody>
        </p:sp>
      </p:grpSp>
      <p:grpSp>
        <p:nvGrpSpPr>
          <p:cNvPr id="96" name="Group 95"/>
          <p:cNvGrpSpPr/>
          <p:nvPr/>
        </p:nvGrpSpPr>
        <p:grpSpPr>
          <a:xfrm>
            <a:off x="3358810" y="4327635"/>
            <a:ext cx="2926080" cy="1579450"/>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Add interactive search over structured data to your project</a:t>
              </a:r>
            </a:p>
          </p:txBody>
        </p:sp>
      </p:grpSp>
      <p:grpSp>
        <p:nvGrpSpPr>
          <p:cNvPr id="99" name="Group 98"/>
          <p:cNvGrpSpPr/>
          <p:nvPr/>
        </p:nvGrpSpPr>
        <p:grpSpPr>
          <a:xfrm>
            <a:off x="6281605" y="4327635"/>
            <a:ext cx="2660073" cy="1579450"/>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Contextually extend knowledge of people, locations, and events</a:t>
              </a:r>
            </a:p>
          </p:txBody>
        </p:sp>
      </p:grpSp>
      <p:grpSp>
        <p:nvGrpSpPr>
          <p:cNvPr id="21" name="Group 20"/>
          <p:cNvGrpSpPr/>
          <p:nvPr/>
        </p:nvGrpSpPr>
        <p:grpSpPr>
          <a:xfrm>
            <a:off x="9601333" y="2704730"/>
            <a:ext cx="1600200" cy="1600200"/>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6" name="Group 25"/>
          <p:cNvGrpSpPr/>
          <p:nvPr/>
        </p:nvGrpSpPr>
        <p:grpSpPr>
          <a:xfrm>
            <a:off x="1231961" y="2704730"/>
            <a:ext cx="1600200" cy="1600200"/>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298633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a:t>
            </a:r>
          </a:p>
        </p:txBody>
      </p:sp>
    </p:spTree>
    <p:extLst>
      <p:ext uri="{BB962C8B-B14F-4D97-AF65-F5344CB8AC3E}">
        <p14:creationId xmlns:p14="http://schemas.microsoft.com/office/powerpoint/2010/main" val="30419055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5" name="Group 94"/>
          <p:cNvGrpSpPr/>
          <p:nvPr/>
        </p:nvGrpSpPr>
        <p:grpSpPr>
          <a:xfrm>
            <a:off x="680827" y="370483"/>
            <a:ext cx="3784810" cy="769441"/>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85794" y="369793"/>
            <a:ext cx="4079843" cy="775986"/>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2" name="Group 181"/>
          <p:cNvGrpSpPr/>
          <p:nvPr/>
        </p:nvGrpSpPr>
        <p:grpSpPr>
          <a:xfrm>
            <a:off x="10255831" y="2704728"/>
            <a:ext cx="1600200" cy="1600200"/>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74" name="Group 173"/>
          <p:cNvGrpSpPr/>
          <p:nvPr/>
        </p:nvGrpSpPr>
        <p:grpSpPr>
          <a:xfrm>
            <a:off x="5420715" y="2704730"/>
            <a:ext cx="1600200" cy="1600200"/>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59" name="Group 158"/>
          <p:cNvGrpSpPr/>
          <p:nvPr/>
        </p:nvGrpSpPr>
        <p:grpSpPr>
          <a:xfrm>
            <a:off x="3003157" y="2704730"/>
            <a:ext cx="1600200" cy="1600200"/>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3" name="Group 142"/>
          <p:cNvGrpSpPr/>
          <p:nvPr/>
        </p:nvGrpSpPr>
        <p:grpSpPr>
          <a:xfrm>
            <a:off x="585599" y="2704730"/>
            <a:ext cx="1600200" cy="1600200"/>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0" name="Group 9"/>
          <p:cNvGrpSpPr/>
          <p:nvPr/>
        </p:nvGrpSpPr>
        <p:grpSpPr>
          <a:xfrm>
            <a:off x="7838273" y="2704730"/>
            <a:ext cx="1600200" cy="1600200"/>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33" name="Group 32"/>
          <p:cNvGrpSpPr/>
          <p:nvPr/>
        </p:nvGrpSpPr>
        <p:grpSpPr>
          <a:xfrm>
            <a:off x="286494" y="4327635"/>
            <a:ext cx="2198407" cy="134400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Connect powerful search to your apps</a:t>
              </a:r>
            </a:p>
          </p:txBody>
        </p:sp>
      </p:grpSp>
      <p:grpSp>
        <p:nvGrpSpPr>
          <p:cNvPr id="36" name="Group 35"/>
          <p:cNvGrpSpPr/>
          <p:nvPr/>
        </p:nvGrpSpPr>
        <p:grpSpPr>
          <a:xfrm>
            <a:off x="7534163" y="4327634"/>
            <a:ext cx="2198407" cy="1579451"/>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Trending videos, detailed metadata, and rich results</a:t>
              </a:r>
            </a:p>
          </p:txBody>
        </p:sp>
      </p:grpSp>
      <p:grpSp>
        <p:nvGrpSpPr>
          <p:cNvPr id="39" name="Group 38"/>
          <p:cNvGrpSpPr/>
          <p:nvPr/>
        </p:nvGrpSpPr>
        <p:grpSpPr>
          <a:xfrm>
            <a:off x="2596187" y="4327635"/>
            <a:ext cx="2418248" cy="1579450"/>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Give your app intelligent autosuggest options for searches</a:t>
              </a:r>
            </a:p>
          </p:txBody>
        </p:sp>
      </p:grpSp>
      <p:grpSp>
        <p:nvGrpSpPr>
          <p:cNvPr id="42" name="Group 41"/>
          <p:cNvGrpSpPr/>
          <p:nvPr/>
        </p:nvGrpSpPr>
        <p:grpSpPr>
          <a:xfrm>
            <a:off x="5009113" y="4327635"/>
            <a:ext cx="2418248" cy="1579450"/>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Bring advanced image and metadata search to your app</a:t>
              </a:r>
            </a:p>
          </p:txBody>
        </p:sp>
      </p:grpSp>
      <p:grpSp>
        <p:nvGrpSpPr>
          <p:cNvPr id="47" name="Group 46"/>
          <p:cNvGrpSpPr/>
          <p:nvPr/>
        </p:nvGrpSpPr>
        <p:grpSpPr>
          <a:xfrm>
            <a:off x="9961875" y="4327632"/>
            <a:ext cx="2198407" cy="1579451"/>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Link your users to robust and timely news searches</a:t>
              </a:r>
            </a:p>
          </p:txBody>
        </p:sp>
      </p:grpSp>
    </p:spTree>
    <p:extLst>
      <p:ext uri="{BB962C8B-B14F-4D97-AF65-F5344CB8AC3E}">
        <p14:creationId xmlns:p14="http://schemas.microsoft.com/office/powerpoint/2010/main" val="69565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Goals</a:t>
            </a:r>
            <a:br>
              <a:rPr lang="en-US" dirty="0"/>
            </a:br>
            <a:endParaRPr lang="en-US" dirty="0"/>
          </a:p>
        </p:txBody>
      </p:sp>
      <p:sp>
        <p:nvSpPr>
          <p:cNvPr id="3" name="Text Placeholder 2"/>
          <p:cNvSpPr>
            <a:spLocks noGrp="1"/>
          </p:cNvSpPr>
          <p:nvPr>
            <p:ph type="body" sz="quarter" idx="10"/>
          </p:nvPr>
        </p:nvSpPr>
        <p:spPr>
          <a:xfrm>
            <a:off x="274702" y="1211287"/>
            <a:ext cx="11888787" cy="2899255"/>
          </a:xfrm>
        </p:spPr>
        <p:txBody>
          <a:bodyPr/>
          <a:lstStyle/>
          <a:p>
            <a:r>
              <a:rPr lang="en-US" dirty="0"/>
              <a:t>Give you an overview of Cognitive Services (since we won’t be able to hit everything in the hands-on labs)</a:t>
            </a:r>
          </a:p>
          <a:p>
            <a:r>
              <a:rPr lang="en-US" dirty="0"/>
              <a:t>Understand how Cognitive Services fits into our broader machine learning offerings</a:t>
            </a:r>
          </a:p>
          <a:p>
            <a:pPr lvl="0"/>
            <a:endParaRPr lang="en-US" dirty="0"/>
          </a:p>
        </p:txBody>
      </p:sp>
    </p:spTree>
    <p:extLst>
      <p:ext uri="{BB962C8B-B14F-4D97-AF65-F5344CB8AC3E}">
        <p14:creationId xmlns:p14="http://schemas.microsoft.com/office/powerpoint/2010/main" val="363210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4872215"/>
            <a:ext cx="7315199" cy="1625060"/>
          </a:xfrm>
        </p:spPr>
        <p:txBody>
          <a:bodyPr/>
          <a:lstStyle/>
          <a:p>
            <a:r>
              <a:rPr lang="en-US" dirty="0"/>
              <a:t>Project Murphy Bot</a:t>
            </a:r>
          </a:p>
          <a:p>
            <a:r>
              <a:rPr lang="en-US" dirty="0">
                <a:hlinkClick r:id="rId3"/>
              </a:rPr>
              <a:t>http://projectmurphy.net</a:t>
            </a:r>
            <a:r>
              <a:rPr lang="en-US" dirty="0"/>
              <a:t> </a:t>
            </a:r>
          </a:p>
          <a:p>
            <a:endParaRPr lang="en-US" dirty="0"/>
          </a:p>
        </p:txBody>
      </p:sp>
    </p:spTree>
    <p:extLst>
      <p:ext uri="{BB962C8B-B14F-4D97-AF65-F5344CB8AC3E}">
        <p14:creationId xmlns:p14="http://schemas.microsoft.com/office/powerpoint/2010/main" val="284633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1823"/>
          <a:stretch/>
        </p:blipFill>
        <p:spPr>
          <a:xfrm>
            <a:off x="0" y="0"/>
            <a:ext cx="12436475" cy="6994525"/>
          </a:xfrm>
          <a:prstGeom prst="rect">
            <a:avLst/>
          </a:prstGeom>
        </p:spPr>
      </p:pic>
      <p:grpSp>
        <p:nvGrpSpPr>
          <p:cNvPr id="12" name="Group 11"/>
          <p:cNvGrpSpPr/>
          <p:nvPr/>
        </p:nvGrpSpPr>
        <p:grpSpPr>
          <a:xfrm>
            <a:off x="5897383" y="754062"/>
            <a:ext cx="6539092" cy="5486401"/>
            <a:chOff x="-2" y="-599007"/>
            <a:chExt cx="6539092" cy="6697663"/>
          </a:xfrm>
        </p:grpSpPr>
        <p:sp>
          <p:nvSpPr>
            <p:cNvPr id="13" name="Rectangle 12"/>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Rectangle 13"/>
            <p:cNvSpPr/>
            <p:nvPr/>
          </p:nvSpPr>
          <p:spPr bwMode="auto">
            <a:xfrm>
              <a:off x="-2" y="-599007"/>
              <a:ext cx="6539092" cy="61575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Light"/>
                  <a:ea typeface="+mn-ea"/>
                  <a:cs typeface="+mn-cs"/>
                </a:rPr>
                <a:t>Bringing it all together </a:t>
              </a:r>
            </a:p>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The Seeing AI App </a:t>
              </a:r>
            </a:p>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Computer Vision, Image, Speech Recognition, NLP, and ML from Microsoft Cognitive Services </a:t>
              </a:r>
            </a:p>
          </p:txBody>
        </p:sp>
        <p:sp>
          <p:nvSpPr>
            <p:cNvPr id="16" name="TextBox 15">
              <a:hlinkClick r:id="rId4"/>
            </p:cNvPr>
            <p:cNvSpPr txBox="1"/>
            <p:nvPr/>
          </p:nvSpPr>
          <p:spPr>
            <a:xfrm>
              <a:off x="1669261" y="5653232"/>
              <a:ext cx="1631858" cy="346855"/>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Watch Video Here</a:t>
              </a:r>
            </a:p>
          </p:txBody>
        </p:sp>
        <p:sp>
          <p:nvSpPr>
            <p:cNvPr id="17" name="TextBox 16">
              <a:hlinkClick r:id="rId5"/>
            </p:cNvPr>
            <p:cNvSpPr txBox="1"/>
            <p:nvPr/>
          </p:nvSpPr>
          <p:spPr>
            <a:xfrm>
              <a:off x="109186" y="5653232"/>
              <a:ext cx="1450783" cy="346855"/>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Blog Here</a:t>
              </a:r>
            </a:p>
          </p:txBody>
        </p:sp>
      </p:grpSp>
    </p:spTree>
    <p:extLst>
      <p:ext uri="{BB962C8B-B14F-4D97-AF65-F5344CB8AC3E}">
        <p14:creationId xmlns:p14="http://schemas.microsoft.com/office/powerpoint/2010/main" val="207549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Seeing AI</a:t>
            </a:r>
          </a:p>
        </p:txBody>
      </p:sp>
      <p:pic>
        <p:nvPicPr>
          <p:cNvPr id="5" name="R2mC-NUAmMk"/>
          <p:cNvPicPr>
            <a:picLocks noRot="1" noChangeAspect="1"/>
          </p:cNvPicPr>
          <p:nvPr>
            <a:videoFile r:link="rId1"/>
          </p:nvPr>
        </p:nvPicPr>
        <p:blipFill>
          <a:blip r:embed="rId3"/>
          <a:stretch>
            <a:fillRect/>
          </a:stretch>
        </p:blipFill>
        <p:spPr>
          <a:xfrm>
            <a:off x="-15173" y="-15433"/>
            <a:ext cx="12451648" cy="7004052"/>
          </a:xfrm>
          <a:prstGeom prst="rect">
            <a:avLst/>
          </a:prstGeom>
        </p:spPr>
      </p:pic>
    </p:spTree>
    <p:extLst>
      <p:ext uri="{BB962C8B-B14F-4D97-AF65-F5344CB8AC3E}">
        <p14:creationId xmlns:p14="http://schemas.microsoft.com/office/powerpoint/2010/main" val="4290865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338" b="-38"/>
          <a:stretch/>
        </p:blipFill>
        <p:spPr>
          <a:xfrm>
            <a:off x="0" y="-84137"/>
            <a:ext cx="12436475" cy="7086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437" y="754062"/>
            <a:ext cx="3228470" cy="545253"/>
          </a:xfrm>
          <a:prstGeom prst="rect">
            <a:avLst/>
          </a:prstGeom>
        </p:spPr>
      </p:pic>
      <p:grpSp>
        <p:nvGrpSpPr>
          <p:cNvPr id="18" name="Group 17"/>
          <p:cNvGrpSpPr/>
          <p:nvPr/>
        </p:nvGrpSpPr>
        <p:grpSpPr>
          <a:xfrm>
            <a:off x="-2" y="1510765"/>
            <a:ext cx="6539092" cy="3972994"/>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5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“I have not seen anything comparable. We can use the Computer Vision API to prove to our clients the reliability of the data, so they can be confident making important business decisions based on that information.”</a:t>
              </a:r>
              <a:endParaRPr kumimoji="0" lang="en-US" sz="2400" b="0" i="1" u="none" strike="noStrike" kern="1200" cap="none" spc="0" normalizeH="0" baseline="0" noProof="0" dirty="0">
                <a:ln>
                  <a:noFill/>
                </a:ln>
                <a:solidFill>
                  <a:prstClr val="white"/>
                </a:solidFill>
                <a:effectLst/>
                <a:uLnTx/>
                <a:uFillTx/>
                <a:latin typeface="Segoe UI"/>
                <a:ea typeface="+mn-ea"/>
                <a:cs typeface="+mn-cs"/>
              </a:endParaRPr>
            </a:p>
            <a:p>
              <a:pPr marL="0" marR="0" lvl="0" indent="0" algn="r" defTabSz="932742" rtl="0" eaLnBrk="1" fontAlgn="auto" latinLnBrk="0" hangingPunct="1">
                <a:lnSpc>
                  <a:spcPct val="100000"/>
                </a:lnSpc>
                <a:spcBef>
                  <a:spcPts val="0"/>
                </a:spcBef>
                <a:spcAft>
                  <a:spcPts val="1500"/>
                </a:spcAft>
                <a:buClrTx/>
                <a:buSzTx/>
                <a:buFontTx/>
                <a:buNone/>
                <a:tabLst/>
                <a:defRPr/>
              </a:pPr>
              <a:r>
                <a:rPr kumimoji="0" lang="nl-NL" sz="1700" b="0" i="0" u="none" strike="noStrike" kern="1200" cap="none" spc="0" normalizeH="0" baseline="0" noProof="0" dirty="0">
                  <a:ln>
                    <a:noFill/>
                  </a:ln>
                  <a:solidFill>
                    <a:prstClr val="white"/>
                  </a:solidFill>
                  <a:effectLst/>
                  <a:uLnTx/>
                  <a:uFillTx/>
                  <a:latin typeface="Segoe UI"/>
                  <a:ea typeface="+mn-ea"/>
                  <a:cs typeface="+mn-cs"/>
                </a:rPr>
                <a:t>Vigiglobe CEO Leendert de Voogd </a:t>
              </a:r>
              <a:endParaRPr kumimoji="0" lang="en-US" sz="1700" b="0" i="1" u="none" strike="noStrike" kern="1200" cap="none" spc="0" normalizeH="0" baseline="0" noProof="0" dirty="0">
                <a:ln>
                  <a:noFill/>
                </a:ln>
                <a:solidFill>
                  <a:prstClr val="white"/>
                </a:solidFill>
                <a:effectLst/>
                <a:uLnTx/>
                <a:uFillTx/>
                <a:latin typeface="Segoe UI"/>
                <a:ea typeface="+mn-ea"/>
                <a:cs typeface="+mn-cs"/>
              </a:endParaRPr>
            </a:p>
          </p:txBody>
        </p:sp>
        <p:sp>
          <p:nvSpPr>
            <p:cNvPr id="21" name="TextBox 20"/>
            <p:cNvSpPr txBox="1"/>
            <p:nvPr/>
          </p:nvSpPr>
          <p:spPr>
            <a:xfrm>
              <a:off x="293966" y="5561202"/>
              <a:ext cx="2418291" cy="530915"/>
            </a:xfrm>
            <a:prstGeom prst="rect">
              <a:avLst/>
            </a:prstGeom>
            <a:noFill/>
          </p:spPr>
          <p:txBody>
            <a:bodyPr wrap="none" lIns="182880" tIns="146304" rIns="182880" bIns="146304" rtlCol="0" anchor="ctr">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22" name="TextBox 21">
              <a:hlinkClick r:id="rId5"/>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Tree>
    <p:extLst>
      <p:ext uri="{BB962C8B-B14F-4D97-AF65-F5344CB8AC3E}">
        <p14:creationId xmlns:p14="http://schemas.microsoft.com/office/powerpoint/2010/main" val="295522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19356" y="-9226"/>
            <a:ext cx="12455831" cy="7007241"/>
            <a:chOff x="-19356" y="-9226"/>
            <a:chExt cx="12455831" cy="7007241"/>
          </a:xfrm>
        </p:grpSpPr>
        <p:pic>
          <p:nvPicPr>
            <p:cNvPr id="2" name="Picture 1"/>
            <p:cNvPicPr>
              <a:picLocks noChangeAspect="1"/>
            </p:cNvPicPr>
            <p:nvPr/>
          </p:nvPicPr>
          <p:blipFill rotWithShape="1">
            <a:blip r:embed="rId3"/>
            <a:srcRect r="257"/>
            <a:stretch/>
          </p:blipFill>
          <p:spPr>
            <a:xfrm>
              <a:off x="0" y="-9226"/>
              <a:ext cx="12436475" cy="7007241"/>
            </a:xfrm>
            <a:prstGeom prst="rect">
              <a:avLst/>
            </a:prstGeom>
          </p:spPr>
        </p:pic>
        <p:sp>
          <p:nvSpPr>
            <p:cNvPr id="10" name="Rectangle 9"/>
            <p:cNvSpPr/>
            <p:nvPr/>
          </p:nvSpPr>
          <p:spPr bwMode="auto">
            <a:xfrm>
              <a:off x="-19356" y="-9226"/>
              <a:ext cx="6999593" cy="7006019"/>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2" y="1510765"/>
            <a:ext cx="6539092" cy="3972994"/>
            <a:chOff x="-2" y="2125662"/>
            <a:chExt cx="6539092" cy="3972994"/>
          </a:xfrm>
        </p:grpSpPr>
        <p:sp>
          <p:nvSpPr>
            <p:cNvPr id="12" name="Rectangle 11"/>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5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“Microsoft Cognitive Services gives us a huge range of opportunities. It’s a perfect match for us now, and in the future when we want to add more features to our app. The Computer Vision and Speech APIs are extremely powerful.”</a:t>
              </a:r>
              <a:endParaRPr kumimoji="0" lang="en-US" sz="2400" b="0" i="1" u="none" strike="noStrike" kern="1200" cap="none" spc="0" normalizeH="0" baseline="0" noProof="0" dirty="0">
                <a:ln>
                  <a:noFill/>
                </a:ln>
                <a:solidFill>
                  <a:prstClr val="white"/>
                </a:solidFill>
                <a:effectLst/>
                <a:uLnTx/>
                <a:uFillTx/>
                <a:latin typeface="Segoe UI"/>
                <a:ea typeface="+mn-ea"/>
                <a:cs typeface="+mn-cs"/>
              </a:endParaRPr>
            </a:p>
            <a:p>
              <a:pPr marL="0" marR="0" lvl="0" indent="0" algn="r" defTabSz="932742" rtl="0" eaLnBrk="1" fontAlgn="auto" latinLnBrk="0" hangingPunct="1">
                <a:lnSpc>
                  <a:spcPct val="100000"/>
                </a:lnSpc>
                <a:spcBef>
                  <a:spcPts val="0"/>
                </a:spcBef>
                <a:spcAft>
                  <a:spcPts val="1500"/>
                </a:spcAft>
                <a:buClrTx/>
                <a:buSzTx/>
                <a:buFontTx/>
                <a:buNone/>
                <a:tabLst/>
                <a:defRPr/>
              </a:pPr>
              <a:r>
                <a:rPr kumimoji="0" lang="en-US" sz="1700" b="0" i="0" u="none" strike="noStrike" kern="1200" cap="none" spc="0" normalizeH="0" baseline="0" noProof="0" dirty="0" err="1">
                  <a:ln>
                    <a:noFill/>
                  </a:ln>
                  <a:solidFill>
                    <a:prstClr val="white"/>
                  </a:solidFill>
                  <a:effectLst/>
                  <a:uLnTx/>
                  <a:uFillTx/>
                  <a:latin typeface="Segoe UI"/>
                  <a:ea typeface="+mn-ea"/>
                  <a:cs typeface="+mn-cs"/>
                </a:rPr>
                <a:t>Blucup</a:t>
              </a:r>
              <a:r>
                <a:rPr kumimoji="0" lang="en-US" sz="1700" b="0" i="0" u="none" strike="noStrike" kern="1200" cap="none" spc="0" normalizeH="0" baseline="0" noProof="0" dirty="0">
                  <a:ln>
                    <a:noFill/>
                  </a:ln>
                  <a:solidFill>
                    <a:prstClr val="white"/>
                  </a:solidFill>
                  <a:effectLst/>
                  <a:uLnTx/>
                  <a:uFillTx/>
                  <a:latin typeface="Segoe UI"/>
                  <a:ea typeface="+mn-ea"/>
                  <a:cs typeface="+mn-cs"/>
                </a:rPr>
                <a:t> CEO </a:t>
              </a:r>
              <a:r>
                <a:rPr kumimoji="0" lang="en-US" sz="1700" b="0" i="0" u="none" strike="noStrike" kern="1200" cap="none" spc="0" normalizeH="0" baseline="0" noProof="0" dirty="0" err="1">
                  <a:ln>
                    <a:noFill/>
                  </a:ln>
                  <a:solidFill>
                    <a:prstClr val="white"/>
                  </a:solidFill>
                  <a:effectLst/>
                  <a:uLnTx/>
                  <a:uFillTx/>
                  <a:latin typeface="Segoe UI"/>
                  <a:ea typeface="+mn-ea"/>
                  <a:cs typeface="+mn-cs"/>
                </a:rPr>
                <a:t>Jaan</a:t>
              </a:r>
              <a:r>
                <a:rPr kumimoji="0" lang="en-US" sz="1700" b="0" i="0" u="none" strike="noStrike" kern="1200" cap="none" spc="0" normalizeH="0" baseline="0" noProof="0" dirty="0">
                  <a:ln>
                    <a:noFill/>
                  </a:ln>
                  <a:solidFill>
                    <a:prstClr val="white"/>
                  </a:solidFill>
                  <a:effectLst/>
                  <a:uLnTx/>
                  <a:uFillTx/>
                  <a:latin typeface="Segoe UI"/>
                  <a:ea typeface="+mn-ea"/>
                  <a:cs typeface="+mn-cs"/>
                </a:rPr>
                <a:t> </a:t>
              </a:r>
              <a:r>
                <a:rPr kumimoji="0" lang="en-US" sz="1700" b="0" i="0" u="none" strike="noStrike" kern="1200" cap="none" spc="0" normalizeH="0" baseline="0" noProof="0" dirty="0" err="1">
                  <a:ln>
                    <a:noFill/>
                  </a:ln>
                  <a:solidFill>
                    <a:prstClr val="white"/>
                  </a:solidFill>
                  <a:effectLst/>
                  <a:uLnTx/>
                  <a:uFillTx/>
                  <a:latin typeface="Segoe UI"/>
                  <a:ea typeface="+mn-ea"/>
                  <a:cs typeface="+mn-cs"/>
                </a:rPr>
                <a:t>Apajalahti</a:t>
              </a:r>
              <a:endParaRPr kumimoji="0" lang="en-US" sz="1700" b="0" i="1" u="none" strike="noStrike" kern="1200" cap="none" spc="0" normalizeH="0" baseline="0" noProof="0" dirty="0">
                <a:ln>
                  <a:noFill/>
                </a:ln>
                <a:solidFill>
                  <a:prstClr val="white"/>
                </a:solidFill>
                <a:effectLst/>
                <a:uLnTx/>
                <a:uFillTx/>
                <a:latin typeface="Segoe UI"/>
                <a:ea typeface="+mn-ea"/>
                <a:cs typeface="+mn-cs"/>
              </a:endParaRPr>
            </a:p>
          </p:txBody>
        </p:sp>
        <p:sp>
          <p:nvSpPr>
            <p:cNvPr id="4" name="TextBox 3"/>
            <p:cNvSpPr txBox="1"/>
            <p:nvPr/>
          </p:nvSpPr>
          <p:spPr>
            <a:xfrm>
              <a:off x="293966" y="5561202"/>
              <a:ext cx="4014882" cy="530915"/>
            </a:xfrm>
            <a:prstGeom prst="rect">
              <a:avLst/>
            </a:prstGeom>
            <a:noFill/>
          </p:spPr>
          <p:txBody>
            <a:bodyPr wrap="none" lIns="182880" tIns="146304" rIns="182880" bIns="146304" rtlCol="0" anchor="ctr">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 and Speech API</a:t>
              </a:r>
            </a:p>
          </p:txBody>
        </p:sp>
        <p:sp>
          <p:nvSpPr>
            <p:cNvPr id="5" name="TextBox 4">
              <a:hlinkClick r:id="rId4"/>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13314" name="Picture 2" descr="ZeroKeyboard"/>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44934" y="614534"/>
            <a:ext cx="1994156" cy="79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27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Developer Resources</a:t>
            </a:r>
            <a:endParaRPr lang="en-US" sz="5400" dirty="0"/>
          </a:p>
        </p:txBody>
      </p:sp>
      <p:sp>
        <p:nvSpPr>
          <p:cNvPr id="16" name="Content Placeholder 15"/>
          <p:cNvSpPr>
            <a:spLocks noGrp="1"/>
          </p:cNvSpPr>
          <p:nvPr>
            <p:ph sz="quarter" idx="11"/>
          </p:nvPr>
        </p:nvSpPr>
        <p:spPr/>
        <p:txBody>
          <a:bodyPr/>
          <a:lstStyle/>
          <a:p>
            <a:pPr>
              <a:buSzPct val="120000"/>
            </a:pPr>
            <a:r>
              <a:rPr lang="en-US" sz="1600" dirty="0">
                <a:solidFill>
                  <a:schemeClr val="bg1"/>
                </a:solidFill>
              </a:rPr>
              <a:t>	 </a:t>
            </a:r>
          </a:p>
        </p:txBody>
      </p:sp>
      <p:sp>
        <p:nvSpPr>
          <p:cNvPr id="18" name="Content Placeholder 6"/>
          <p:cNvSpPr txBox="1">
            <a:spLocks/>
          </p:cNvSpPr>
          <p:nvPr/>
        </p:nvSpPr>
        <p:spPr>
          <a:xfrm>
            <a:off x="5151437" y="449263"/>
            <a:ext cx="7010401" cy="6096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Preview Pricing</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3"/>
              </a:rPr>
              <a:t>https://www.microsoft.com/cognitive-services/en-us/pricing</a:t>
            </a:r>
            <a:r>
              <a:rPr kumimoji="0" lang="en-US" sz="1600" b="0" i="0" u="none" strike="noStrike" kern="1200" cap="none" spc="0" normalizeH="0" baseline="0" noProof="0" dirty="0">
                <a:ln>
                  <a:noFill/>
                </a:ln>
                <a:solidFill>
                  <a:prstClr val="white"/>
                </a:solidFill>
                <a:effectLst/>
                <a:uLnTx/>
                <a:uFillTx/>
                <a:latin typeface="Segoe UI"/>
                <a:ea typeface="+mn-ea"/>
                <a:cs typeface="+mn-cs"/>
              </a:rPr>
              <a:t> </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endPar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Documentation</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4"/>
              </a:rPr>
              <a:t>https://www.microsoft.com/cognitive-services/en-us/computer-vision-api/documentation</a:t>
            </a:r>
            <a:r>
              <a:rPr kumimoji="0" lang="en-US" sz="1600" b="0" i="0" u="none" strike="noStrike" kern="1200" cap="none" spc="0" normalizeH="0" baseline="0" noProof="0" dirty="0">
                <a:ln>
                  <a:noFill/>
                </a:ln>
                <a:solidFill>
                  <a:prstClr val="white"/>
                </a:solidFill>
                <a:effectLst/>
                <a:uLnTx/>
                <a:uFillTx/>
                <a:latin typeface="Segoe UI"/>
                <a:ea typeface="+mn-ea"/>
                <a:cs typeface="+mn-cs"/>
              </a:rPr>
              <a:t> </a:t>
            </a: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endPar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Client SDKs and Samples</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5"/>
              </a:rPr>
              <a:t>https://www.microsoft.com/cognitive-services/en-us/sdk-sample</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a:t>
            </a: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a:p>
            <a:pPr marL="0" marR="0" lvl="1"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Join Our Community</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6"/>
              </a:rPr>
              <a:t>https://stackoverflow.com/questions/tagged/microsoft-cognitive</a:t>
            </a: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7"/>
              </a:rPr>
              <a:t>https://social.msdn.microsoft.com/forums/azure/en-US/home?forum=mlapi</a:t>
            </a:r>
            <a:r>
              <a:rPr kumimoji="0" lang="en-US" sz="1600" b="0" i="0" u="none" strike="noStrike" kern="1200" cap="none" spc="0" normalizeH="0" baseline="0" noProof="0" dirty="0">
                <a:ln>
                  <a:noFill/>
                </a:ln>
                <a:solidFill>
                  <a:prstClr val="white"/>
                </a:solidFill>
                <a:effectLst/>
                <a:uLnTx/>
                <a:uFillTx/>
                <a:latin typeface="Segoe UI"/>
                <a:ea typeface="+mn-ea"/>
                <a:cs typeface="+mn-cs"/>
              </a:rPr>
              <a:t> </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8"/>
              </a:rPr>
              <a:t>https://cognitive.uservoice.com/</a:t>
            </a: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98629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36" y="0"/>
            <a:ext cx="12435840" cy="6994525"/>
          </a:xfrm>
          <a:prstGeom prst="rect">
            <a:avLst/>
          </a:prstGeom>
        </p:spPr>
      </p:pic>
      <p:sp>
        <p:nvSpPr>
          <p:cNvPr id="5" name="Rectangle 4"/>
          <p:cNvSpPr/>
          <p:nvPr/>
        </p:nvSpPr>
        <p:spPr bwMode="auto">
          <a:xfrm>
            <a:off x="655637" y="-18089"/>
            <a:ext cx="6172201" cy="70307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500"/>
              </a:spcAft>
              <a:buClrTx/>
              <a:buSzTx/>
              <a:buFontTx/>
              <a:buNone/>
              <a:tabLst/>
              <a:defRPr/>
            </a:pPr>
            <a:endParaRPr kumimoji="0" lang="en-US" sz="1600" b="0" i="1" u="none" strike="noStrike" kern="1200" cap="none" spc="0" normalizeH="0" baseline="0" noProof="0" dirty="0">
              <a:ln>
                <a:noFill/>
              </a:ln>
              <a:solidFill>
                <a:prstClr val="white"/>
              </a:solidFill>
              <a:effectLst/>
              <a:uLnTx/>
              <a:uFillTx/>
              <a:latin typeface="Segoe UI"/>
              <a:ea typeface="+mn-ea"/>
              <a:cs typeface="+mn-cs"/>
            </a:endParaRPr>
          </a:p>
        </p:txBody>
      </p:sp>
      <p:sp>
        <p:nvSpPr>
          <p:cNvPr id="6" name="Title 5"/>
          <p:cNvSpPr>
            <a:spLocks noGrp="1"/>
          </p:cNvSpPr>
          <p:nvPr>
            <p:ph type="title" idx="4294967295"/>
          </p:nvPr>
        </p:nvSpPr>
        <p:spPr>
          <a:xfrm>
            <a:off x="884237" y="2585810"/>
            <a:ext cx="5936547" cy="1828800"/>
          </a:xfrm>
        </p:spPr>
        <p:txBody>
          <a:bodyPr>
            <a:noAutofit/>
          </a:bodyPr>
          <a:lstStyle/>
          <a:p>
            <a:r>
              <a:rPr lang="en-US" spc="-100" dirty="0">
                <a:solidFill>
                  <a:schemeClr val="bg1"/>
                </a:solidFill>
              </a:rPr>
              <a:t>Get started for free at microsoft.com/cognitive</a:t>
            </a:r>
          </a:p>
        </p:txBody>
      </p:sp>
    </p:spTree>
    <p:extLst>
      <p:ext uri="{BB962C8B-B14F-4D97-AF65-F5344CB8AC3E}">
        <p14:creationId xmlns:p14="http://schemas.microsoft.com/office/powerpoint/2010/main" val="239688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
        <p:nvSpPr>
          <p:cNvPr id="4" name="Text Placeholder 3"/>
          <p:cNvSpPr>
            <a:spLocks noGrp="1"/>
          </p:cNvSpPr>
          <p:nvPr>
            <p:ph type="body" sz="quarter" idx="12"/>
          </p:nvPr>
        </p:nvSpPr>
        <p:spPr>
          <a:xfrm>
            <a:off x="274638" y="4183062"/>
            <a:ext cx="8229599" cy="2954655"/>
          </a:xfrm>
        </p:spPr>
        <p:txBody>
          <a:bodyPr/>
          <a:lstStyle/>
          <a:p>
            <a:r>
              <a:rPr lang="en-US" dirty="0"/>
              <a:t>Jennifer Marsman</a:t>
            </a:r>
          </a:p>
          <a:p>
            <a:r>
              <a:rPr lang="en-US" dirty="0"/>
              <a:t>Principal Software Development Engineer</a:t>
            </a:r>
          </a:p>
          <a:p>
            <a:r>
              <a:rPr lang="en-US" dirty="0"/>
              <a:t>Microsoft Corporation</a:t>
            </a:r>
          </a:p>
          <a:p>
            <a:r>
              <a:rPr lang="en-US" dirty="0">
                <a:hlinkClick r:id="rId3"/>
              </a:rPr>
              <a:t>http://blogs.msdn.microsoft.com/jennifer</a:t>
            </a:r>
            <a:endParaRPr lang="en-US" dirty="0"/>
          </a:p>
          <a:p>
            <a:r>
              <a:rPr lang="en-US" dirty="0"/>
              <a:t>Twitter: @</a:t>
            </a:r>
            <a:r>
              <a:rPr lang="en-US" dirty="0" err="1"/>
              <a:t>JenniferMarsman</a:t>
            </a:r>
            <a:endParaRPr lang="en-US" dirty="0"/>
          </a:p>
          <a:p>
            <a:endParaRPr lang="en-US" dirty="0"/>
          </a:p>
        </p:txBody>
      </p:sp>
    </p:spTree>
    <p:extLst>
      <p:ext uri="{BB962C8B-B14F-4D97-AF65-F5344CB8AC3E}">
        <p14:creationId xmlns:p14="http://schemas.microsoft.com/office/powerpoint/2010/main" val="285941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marL="0" marR="0" lvl="0" indent="0" algn="l" defTabSz="932597" rtl="0" eaLnBrk="1" fontAlgn="auto" latinLnBrk="0" hangingPunct="1">
              <a:lnSpc>
                <a:spcPct val="90000"/>
              </a:lnSpc>
              <a:spcBef>
                <a:spcPts val="0"/>
              </a:spcBef>
              <a:spcAft>
                <a:spcPts val="1500"/>
              </a:spcAft>
              <a:buClrTx/>
              <a:buSzTx/>
              <a:buFontTx/>
              <a:buNone/>
              <a:tabLst/>
              <a:defRPr/>
            </a:pPr>
            <a:r>
              <a:rPr kumimoji="0" lang="en-US" altLang="en-US" sz="5400" b="0" i="0" u="none" strike="noStrike" kern="1200" cap="none" spc="0" normalizeH="0" baseline="0" noProof="0" dirty="0">
                <a:ln>
                  <a:noFill/>
                </a:ln>
                <a:solidFill>
                  <a:srgbClr val="00B294"/>
                </a:solidFill>
                <a:effectLst/>
                <a:uLnTx/>
                <a:uFillTx/>
                <a:latin typeface="Segoe UI Light"/>
                <a:ea typeface="+mn-ea"/>
                <a:cs typeface="+mn-cs"/>
              </a:rPr>
              <a:t>Microsoft Cognitive Services</a:t>
            </a:r>
          </a:p>
          <a:p>
            <a:pPr marL="0" marR="0" lvl="0" indent="0" algn="l" defTabSz="932597" rtl="0" eaLnBrk="1" fontAlgn="auto" latinLnBrk="0" hangingPunct="1">
              <a:lnSpc>
                <a:spcPct val="90000"/>
              </a:lnSpc>
              <a:spcBef>
                <a:spcPts val="0"/>
              </a:spcBef>
              <a:spcAft>
                <a:spcPts val="1500"/>
              </a:spcAft>
              <a:buClrTx/>
              <a:buSzTx/>
              <a:buFontTx/>
              <a:buNone/>
              <a:tabLst/>
              <a:defRPr/>
            </a:pPr>
            <a:r>
              <a:rPr kumimoji="0" lang="en-US" sz="3600" b="0" i="0" u="none" strike="noStrike" kern="1200" cap="none" spc="0" normalizeH="0" baseline="0" noProof="0" dirty="0">
                <a:ln>
                  <a:noFill/>
                </a:ln>
                <a:solidFill>
                  <a:srgbClr val="FF8C00"/>
                </a:solidFill>
                <a:effectLst/>
                <a:uLnTx/>
                <a:uFillTx/>
                <a:latin typeface="Segoe UI Light"/>
                <a:ea typeface="+mn-ea"/>
                <a:cs typeface="+mn-cs"/>
              </a:rPr>
              <a:t>Give your apps </a:t>
            </a:r>
            <a:br>
              <a:rPr kumimoji="0" lang="en-US" sz="3600" b="0" i="0" u="none" strike="noStrike" kern="1200" cap="none" spc="0" normalizeH="0" baseline="0" noProof="0" dirty="0">
                <a:ln>
                  <a:noFill/>
                </a:ln>
                <a:solidFill>
                  <a:srgbClr val="FF8C00"/>
                </a:solidFill>
                <a:effectLst/>
                <a:uLnTx/>
                <a:uFillTx/>
                <a:latin typeface="Segoe UI Light"/>
                <a:ea typeface="+mn-ea"/>
                <a:cs typeface="+mn-cs"/>
              </a:rPr>
            </a:br>
            <a:r>
              <a:rPr kumimoji="0" lang="en-US" sz="3600" b="0" i="0" u="none" strike="noStrike" kern="1200" cap="none" spc="0" normalizeH="0" baseline="0" noProof="0" dirty="0">
                <a:ln>
                  <a:noFill/>
                </a:ln>
                <a:solidFill>
                  <a:srgbClr val="FF8C00"/>
                </a:solidFill>
                <a:effectLst/>
                <a:uLnTx/>
                <a:uFillTx/>
                <a:latin typeface="Segoe UI Light"/>
                <a:ea typeface="+mn-ea"/>
                <a:cs typeface="+mn-cs"/>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From faces to feelings, allow your </a:t>
            </a:r>
            <a:b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Tap into rich knowledge amassed from </a:t>
            </a:r>
            <a:b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7766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3184" y="0"/>
            <a:ext cx="12448894" cy="3489533"/>
          </a:xfrm>
          <a:prstGeom prst="rect">
            <a:avLst/>
          </a:prstGeom>
        </p:spPr>
      </p:pic>
      <p:sp>
        <p:nvSpPr>
          <p:cNvPr id="39" name="Rectangle 38"/>
          <p:cNvSpPr/>
          <p:nvPr/>
        </p:nvSpPr>
        <p:spPr bwMode="auto">
          <a:xfrm>
            <a:off x="-19357" y="-9225"/>
            <a:ext cx="8523593" cy="350089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93887" y="3825469"/>
            <a:ext cx="3745515" cy="104487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Roll your own with REST APIs</a:t>
            </a:r>
          </a:p>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Simple to add: just a few lines of code required</a:t>
            </a:r>
          </a:p>
        </p:txBody>
      </p:sp>
      <p:sp>
        <p:nvSpPr>
          <p:cNvPr id="32" name="Text Placeholder 14"/>
          <p:cNvSpPr txBox="1">
            <a:spLocks/>
          </p:cNvSpPr>
          <p:nvPr/>
        </p:nvSpPr>
        <p:spPr>
          <a:xfrm>
            <a:off x="4187147" y="3825469"/>
            <a:ext cx="4050792" cy="128032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Integrate into the language and platform of your choice</a:t>
            </a:r>
          </a:p>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385684" y="3825469"/>
            <a:ext cx="3785780" cy="1515773"/>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Built by experts in their field from Microsoft Research, Bing, and Azure Machine Learning</a:t>
            </a:r>
          </a:p>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Quality documentation, sample code, and community support</a:t>
            </a:r>
          </a:p>
        </p:txBody>
      </p:sp>
      <p:sp>
        <p:nvSpPr>
          <p:cNvPr id="8" name="TextBox 7"/>
          <p:cNvSpPr txBox="1"/>
          <p:nvPr/>
        </p:nvSpPr>
        <p:spPr>
          <a:xfrm>
            <a:off x="-2110" y="3240815"/>
            <a:ext cx="4050792" cy="461665"/>
          </a:xfrm>
          <a:prstGeom prst="rect">
            <a:avLst/>
          </a:prstGeom>
          <a:solidFill>
            <a:schemeClr val="accent3"/>
          </a:solidFill>
        </p:spPr>
        <p:txBody>
          <a:bodyPr wrap="none" rtlCol="0" anchor="ctr">
            <a:spAutoFit/>
          </a:bodyPr>
          <a:lstStyle/>
          <a:p>
            <a:pPr algn="ctr" defTabSz="932597"/>
            <a:r>
              <a:rPr lang="en-US" sz="2400" dirty="0">
                <a:solidFill>
                  <a:srgbClr val="FFFFFF"/>
                </a:solidFill>
                <a:latin typeface="Segoe UI Light"/>
                <a:cs typeface="Segoe UI Semilight" panose="020B0402040204020203" pitchFamily="34" charset="0"/>
              </a:rPr>
              <a:t>Easy</a:t>
            </a:r>
          </a:p>
        </p:txBody>
      </p:sp>
      <p:sp>
        <p:nvSpPr>
          <p:cNvPr id="26" name="TextBox 25"/>
          <p:cNvSpPr txBox="1"/>
          <p:nvPr/>
        </p:nvSpPr>
        <p:spPr>
          <a:xfrm>
            <a:off x="4191787" y="3240815"/>
            <a:ext cx="4050792" cy="461665"/>
          </a:xfrm>
          <a:prstGeom prst="rect">
            <a:avLst/>
          </a:prstGeom>
          <a:solidFill>
            <a:schemeClr val="accent1"/>
          </a:solidFill>
        </p:spPr>
        <p:txBody>
          <a:bodyPr wrap="none" rtlCol="0" anchor="ctr">
            <a:spAutoFit/>
          </a:bodyPr>
          <a:lstStyle/>
          <a:p>
            <a:pPr algn="ctr" defTabSz="932597"/>
            <a:r>
              <a:rPr lang="en-US" sz="2400" dirty="0">
                <a:solidFill>
                  <a:srgbClr val="FFFFFF"/>
                </a:solidFill>
                <a:latin typeface="Segoe UI Light"/>
                <a:cs typeface="Segoe UI Semilight" panose="020B0402040204020203" pitchFamily="34" charset="0"/>
              </a:rPr>
              <a:t>Flexible</a:t>
            </a:r>
          </a:p>
        </p:txBody>
      </p:sp>
      <p:sp>
        <p:nvSpPr>
          <p:cNvPr id="27" name="TextBox 26"/>
          <p:cNvSpPr txBox="1"/>
          <p:nvPr/>
        </p:nvSpPr>
        <p:spPr>
          <a:xfrm>
            <a:off x="8385684" y="3240815"/>
            <a:ext cx="4050792" cy="461665"/>
          </a:xfrm>
          <a:prstGeom prst="rect">
            <a:avLst/>
          </a:prstGeom>
          <a:solidFill>
            <a:schemeClr val="accent5"/>
          </a:solidFill>
        </p:spPr>
        <p:txBody>
          <a:bodyPr wrap="none" rtlCol="0" anchor="ctr">
            <a:spAutoFit/>
          </a:bodyPr>
          <a:lstStyle/>
          <a:p>
            <a:pPr algn="ctr" defTabSz="932597"/>
            <a:r>
              <a:rPr lang="en-US" sz="2400" dirty="0">
                <a:solidFill>
                  <a:srgbClr val="FFFFFF"/>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93887" y="1415701"/>
            <a:ext cx="11867951" cy="917575"/>
          </a:xfrm>
        </p:spPr>
        <p:txBody>
          <a:bodyPr>
            <a:noAutofit/>
          </a:bodyPr>
          <a:lstStyle/>
          <a:p>
            <a:r>
              <a:rPr lang="en-US" sz="5400" dirty="0">
                <a:gradFill>
                  <a:gsLst>
                    <a:gs pos="1250">
                      <a:schemeClr val="bg1"/>
                    </a:gs>
                    <a:gs pos="100000">
                      <a:schemeClr val="bg1"/>
                    </a:gs>
                  </a:gsLst>
                  <a:lin ang="5400000" scaled="0"/>
                </a:gradFill>
              </a:rPr>
              <a:t>Why Microsoft </a:t>
            </a:r>
            <a:br>
              <a:rPr lang="en-US" sz="5400" dirty="0">
                <a:gradFill>
                  <a:gsLst>
                    <a:gs pos="1250">
                      <a:schemeClr val="bg1"/>
                    </a:gs>
                    <a:gs pos="100000">
                      <a:schemeClr val="bg1"/>
                    </a:gs>
                  </a:gsLst>
                  <a:lin ang="5400000" scaled="0"/>
                </a:gradFill>
              </a:rPr>
            </a:br>
            <a:r>
              <a:rPr lang="en-US" sz="5400" dirty="0">
                <a:gradFill>
                  <a:gsLst>
                    <a:gs pos="1250">
                      <a:schemeClr val="bg1"/>
                    </a:gs>
                    <a:gs pos="100000">
                      <a:schemeClr val="bg1"/>
                    </a:gs>
                  </a:gsLst>
                  <a:lin ang="5400000" scaled="0"/>
                </a:gradFill>
              </a:rPr>
              <a:t>Cognitive Services?</a:t>
            </a:r>
          </a:p>
        </p:txBody>
      </p:sp>
      <p:grpSp>
        <p:nvGrpSpPr>
          <p:cNvPr id="9" name="Group 8"/>
          <p:cNvGrpSpPr/>
          <p:nvPr/>
        </p:nvGrpSpPr>
        <p:grpSpPr>
          <a:xfrm>
            <a:off x="952844" y="5316420"/>
            <a:ext cx="2001768" cy="1350348"/>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633096"/>
                <a:ext cx="999265" cy="462305"/>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b="1" dirty="0">
                    <a:solidFill>
                      <a:prstClr val="white"/>
                    </a:solidFill>
                    <a:latin typeface="Segoe UI Semibold" panose="020B0702040204020203" pitchFamily="34" charset="0"/>
                    <a:cs typeface="Segoe UI Semibold" panose="020B0702040204020203" pitchFamily="34" charset="0"/>
                  </a:rPr>
                  <a:t>GET A</a:t>
                </a:r>
                <a:br>
                  <a:rPr lang="en-US" sz="1600" b="1" dirty="0">
                    <a:solidFill>
                      <a:prstClr val="white"/>
                    </a:solidFill>
                    <a:latin typeface="Segoe UI Semibold" panose="020B0702040204020203" pitchFamily="34" charset="0"/>
                    <a:cs typeface="Segoe UI Semibold" panose="020B0702040204020203" pitchFamily="34" charset="0"/>
                  </a:rPr>
                </a:br>
                <a:r>
                  <a:rPr lang="en-US" sz="1600" b="1" dirty="0">
                    <a:solidFill>
                      <a:prstClr val="white"/>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6006123"/>
                <a:ext cx="961798" cy="324709"/>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707240" y="5621592"/>
            <a:ext cx="3021994" cy="1129445"/>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504237" y="5652914"/>
            <a:ext cx="3605625" cy="1066801"/>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5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a:t>
            </a:r>
          </a:p>
        </p:txBody>
      </p:sp>
      <p:graphicFrame>
        <p:nvGraphicFramePr>
          <p:cNvPr id="4" name="Diagram 3"/>
          <p:cNvGraphicFramePr/>
          <p:nvPr>
            <p:extLst/>
          </p:nvPr>
        </p:nvGraphicFramePr>
        <p:xfrm>
          <a:off x="274638" y="1212850"/>
          <a:ext cx="11887200" cy="5786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90058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4" y="497"/>
            <a:ext cx="12432948" cy="6993533"/>
          </a:xfrm>
          <a:prstGeom prst="rect">
            <a:avLst/>
          </a:prstGeom>
        </p:spPr>
      </p:pic>
      <p:grpSp>
        <p:nvGrpSpPr>
          <p:cNvPr id="18" name="Group 17"/>
          <p:cNvGrpSpPr/>
          <p:nvPr/>
        </p:nvGrpSpPr>
        <p:grpSpPr>
          <a:xfrm>
            <a:off x="881" y="1511048"/>
            <a:ext cx="6538164" cy="3972430"/>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5" tIns="149196" rIns="365708" bIns="149196" numCol="1" spcCol="0" rtlCol="0" fromWordArt="0" anchor="ctr"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1499"/>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“Thousands of partners sign in to our platform every hour. The response time from the Face API is incredible, enabling us to verify our drivers without slowing them down.”</a:t>
              </a:r>
              <a:endParaRPr kumimoji="0" lang="en-US" sz="2400" b="0" i="1" u="none" strike="noStrike" kern="1200" cap="none" spc="0" normalizeH="0" baseline="0" noProof="0" dirty="0">
                <a:ln>
                  <a:noFill/>
                </a:ln>
                <a:solidFill>
                  <a:prstClr val="white"/>
                </a:solidFill>
                <a:effectLst/>
                <a:uLnTx/>
                <a:uFillTx/>
                <a:latin typeface="Segoe UI"/>
                <a:ea typeface="+mn-ea"/>
                <a:cs typeface="+mn-cs"/>
              </a:endParaRPr>
            </a:p>
            <a:p>
              <a:pPr marL="0" marR="0" lvl="0" indent="0" algn="r" defTabSz="932563" rtl="0" eaLnBrk="1" fontAlgn="auto" latinLnBrk="0" hangingPunct="1">
                <a:lnSpc>
                  <a:spcPct val="100000"/>
                </a:lnSpc>
                <a:spcBef>
                  <a:spcPts val="0"/>
                </a:spcBef>
                <a:spcAft>
                  <a:spcPts val="1499"/>
                </a:spcAft>
                <a:buClrTx/>
                <a:buSzTx/>
                <a:buFontTx/>
                <a:buNone/>
                <a:tabLst/>
                <a:defRPr/>
              </a:pPr>
              <a:r>
                <a:rPr kumimoji="0" lang="nl-NL" sz="1700" b="0" i="0" u="none" strike="noStrike" kern="1200" cap="none" spc="0" normalizeH="0" baseline="0" noProof="0" dirty="0">
                  <a:ln>
                    <a:noFill/>
                  </a:ln>
                  <a:solidFill>
                    <a:prstClr val="white"/>
                  </a:solidFill>
                  <a:effectLst/>
                  <a:uLnTx/>
                  <a:uFillTx/>
                  <a:latin typeface="Segoe UI"/>
                  <a:ea typeface="+mn-ea"/>
                  <a:cs typeface="+mn-cs"/>
                </a:rPr>
                <a:t>Dima Kovalev, Product Manager, Uber</a:t>
              </a:r>
              <a:endParaRPr kumimoji="0" lang="en-US" sz="1700" b="0" i="1" u="none" strike="noStrike" kern="1200" cap="none" spc="0" normalizeH="0" baseline="0" noProof="0" dirty="0">
                <a:ln>
                  <a:noFill/>
                </a:ln>
                <a:solidFill>
                  <a:prstClr val="white"/>
                </a:solidFill>
                <a:effectLst/>
                <a:uLnTx/>
                <a:uFillTx/>
                <a:latin typeface="Segoe UI"/>
                <a:ea typeface="+mn-ea"/>
                <a:cs typeface="+mn-cs"/>
              </a:endParaRPr>
            </a:p>
          </p:txBody>
        </p:sp>
        <p:sp>
          <p:nvSpPr>
            <p:cNvPr id="21" name="TextBox 20"/>
            <p:cNvSpPr txBox="1"/>
            <p:nvPr/>
          </p:nvSpPr>
          <p:spPr>
            <a:xfrm>
              <a:off x="295111" y="5558841"/>
              <a:ext cx="1215357" cy="535636"/>
            </a:xfrm>
            <a:prstGeom prst="rect">
              <a:avLst/>
            </a:prstGeom>
            <a:noFill/>
          </p:spPr>
          <p:txBody>
            <a:bodyPr wrap="none" lIns="182854" tIns="146283" rIns="182854" bIns="146283" rtlCol="0" anchor="ctr">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Face API</a:t>
              </a:r>
            </a:p>
          </p:txBody>
        </p:sp>
        <p:sp>
          <p:nvSpPr>
            <p:cNvPr id="22" name="TextBox 21"/>
            <p:cNvSpPr txBox="1"/>
            <p:nvPr/>
          </p:nvSpPr>
          <p:spPr>
            <a:xfrm>
              <a:off x="4482119" y="5594227"/>
              <a:ext cx="2020831" cy="464866"/>
            </a:xfrm>
            <a:prstGeom prst="rect">
              <a:avLst/>
            </a:prstGeom>
            <a:solidFill>
              <a:schemeClr val="accent4"/>
            </a:solidFill>
          </p:spPr>
          <p:txBody>
            <a:bodyPr wrap="none" lIns="182854" tIns="146283" rIns="182854" bIns="146283" rtlCol="0" anchor="ctr">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  </a:t>
              </a:r>
            </a:p>
          </p:txBody>
        </p:sp>
      </p:grpSp>
      <p:pic>
        <p:nvPicPr>
          <p:cNvPr id="12" name="Picture 11" descr="Uber logo.svg"/>
          <p:cNvPicPr/>
          <p:nvPr/>
        </p:nvPicPr>
        <p:blipFill>
          <a:blip r:embed="rId4">
            <a:extLst>
              <a:ext uri="{28A0092B-C50C-407E-A947-70E740481C1C}">
                <a14:useLocalDpi xmlns:a14="http://schemas.microsoft.com/office/drawing/2010/main" val="0"/>
              </a:ext>
            </a:extLst>
          </a:blip>
          <a:srcRect/>
          <a:stretch>
            <a:fillRect/>
          </a:stretch>
        </p:blipFill>
        <p:spPr bwMode="auto">
          <a:xfrm>
            <a:off x="4221944" y="850054"/>
            <a:ext cx="2209487" cy="474938"/>
          </a:xfrm>
          <a:prstGeom prst="rect">
            <a:avLst/>
          </a:prstGeom>
          <a:noFill/>
          <a:ln>
            <a:noFill/>
          </a:ln>
        </p:spPr>
      </p:pic>
    </p:spTree>
    <p:extLst>
      <p:ext uri="{BB962C8B-B14F-4D97-AF65-F5344CB8AC3E}">
        <p14:creationId xmlns:p14="http://schemas.microsoft.com/office/powerpoint/2010/main" val="395447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How do I use them?  </a:t>
            </a:r>
          </a:p>
        </p:txBody>
      </p:sp>
      <p:sp>
        <p:nvSpPr>
          <p:cNvPr id="3" name="Text Placeholder 2"/>
          <p:cNvSpPr>
            <a:spLocks noGrp="1"/>
          </p:cNvSpPr>
          <p:nvPr>
            <p:ph type="body" sz="quarter" idx="10"/>
          </p:nvPr>
        </p:nvSpPr>
        <p:spPr>
          <a:xfrm>
            <a:off x="274638" y="1221157"/>
            <a:ext cx="11887199" cy="3785652"/>
          </a:xfrm>
        </p:spPr>
        <p:txBody>
          <a:bodyPr/>
          <a:lstStyle/>
          <a:p>
            <a:r>
              <a:rPr lang="en-US" sz="2000" dirty="0"/>
              <a:t>using </a:t>
            </a:r>
            <a:r>
              <a:rPr lang="en-US" sz="2000" dirty="0" err="1"/>
              <a:t>Microsoft.ProjectOxford.Vision</a:t>
            </a:r>
            <a:r>
              <a:rPr lang="en-US" sz="2000" dirty="0"/>
              <a:t>;</a:t>
            </a:r>
          </a:p>
          <a:p>
            <a:r>
              <a:rPr lang="en-US" sz="2000" dirty="0"/>
              <a:t>using </a:t>
            </a:r>
            <a:r>
              <a:rPr lang="en-US" sz="2000" dirty="0" err="1"/>
              <a:t>Microsoft.ProjectOxford.Vision.Contract</a:t>
            </a:r>
            <a:r>
              <a:rPr lang="en-US" sz="2000" dirty="0"/>
              <a:t>;</a:t>
            </a:r>
          </a:p>
          <a:p>
            <a:endParaRPr lang="en-US" sz="2000" dirty="0"/>
          </a:p>
          <a:p>
            <a:r>
              <a:rPr lang="en-US" sz="2000" dirty="0" err="1"/>
              <a:t>AnalysisResult</a:t>
            </a:r>
            <a:r>
              <a:rPr lang="en-US" sz="2000" dirty="0"/>
              <a:t> </a:t>
            </a:r>
            <a:r>
              <a:rPr lang="en-US" sz="2000" dirty="0" err="1"/>
              <a:t>analysisResult</a:t>
            </a:r>
            <a:r>
              <a:rPr lang="en-US" sz="2000" dirty="0"/>
              <a:t>;</a:t>
            </a:r>
          </a:p>
          <a:p>
            <a:r>
              <a:rPr lang="en-US" sz="2000" dirty="0" err="1"/>
              <a:t>var</a:t>
            </a:r>
            <a:r>
              <a:rPr lang="en-US" sz="2000" dirty="0"/>
              <a:t> features = new </a:t>
            </a:r>
            <a:r>
              <a:rPr lang="en-US" sz="2000" dirty="0" err="1"/>
              <a:t>VisualFeature</a:t>
            </a:r>
            <a:r>
              <a:rPr lang="en-US" sz="2000" dirty="0"/>
              <a:t>[] { </a:t>
            </a:r>
            <a:r>
              <a:rPr lang="en-US" sz="2000" dirty="0" err="1"/>
              <a:t>VisualFeature.Tags</a:t>
            </a:r>
            <a:r>
              <a:rPr lang="en-US" sz="2000" dirty="0"/>
              <a:t>, </a:t>
            </a:r>
            <a:r>
              <a:rPr lang="en-US" sz="2000" dirty="0" err="1"/>
              <a:t>VisualFeature.Description</a:t>
            </a:r>
            <a:r>
              <a:rPr lang="en-US" sz="2000" dirty="0"/>
              <a:t> };</a:t>
            </a:r>
          </a:p>
          <a:p>
            <a:endParaRPr lang="en-US" sz="2000" dirty="0"/>
          </a:p>
          <a:p>
            <a:r>
              <a:rPr lang="en-US" sz="2000" dirty="0"/>
              <a:t>using (</a:t>
            </a:r>
            <a:r>
              <a:rPr lang="en-US" sz="2000" dirty="0" err="1"/>
              <a:t>var</a:t>
            </a:r>
            <a:r>
              <a:rPr lang="en-US" sz="2000" dirty="0"/>
              <a:t> fs = new </a:t>
            </a:r>
            <a:r>
              <a:rPr lang="en-US" sz="2000" dirty="0" err="1"/>
              <a:t>FileStream</a:t>
            </a:r>
            <a:r>
              <a:rPr lang="en-US" sz="2000" dirty="0"/>
              <a:t>(@"C:\Vision\Sample.jpg", </a:t>
            </a:r>
            <a:r>
              <a:rPr lang="en-US" sz="2000" dirty="0" err="1"/>
              <a:t>FileMode.Open</a:t>
            </a:r>
            <a:r>
              <a:rPr lang="en-US" sz="2000" dirty="0"/>
              <a:t>))</a:t>
            </a:r>
          </a:p>
          <a:p>
            <a:r>
              <a:rPr lang="en-US" sz="2000" dirty="0"/>
              <a:t>{</a:t>
            </a:r>
          </a:p>
          <a:p>
            <a:r>
              <a:rPr lang="en-US" sz="2000" dirty="0"/>
              <a:t>  </a:t>
            </a:r>
            <a:r>
              <a:rPr lang="en-US" sz="2000" dirty="0" err="1"/>
              <a:t>analysisResult</a:t>
            </a:r>
            <a:r>
              <a:rPr lang="en-US" sz="2000" dirty="0"/>
              <a:t> = await </a:t>
            </a:r>
            <a:r>
              <a:rPr lang="en-US" sz="2000" dirty="0" err="1"/>
              <a:t>visionClient.AnalyzeImageAsync</a:t>
            </a:r>
            <a:r>
              <a:rPr lang="en-US" sz="2000" dirty="0"/>
              <a:t>(fs, features);</a:t>
            </a:r>
          </a:p>
          <a:p>
            <a:r>
              <a:rPr lang="en-US" sz="2000" dirty="0"/>
              <a:t>}</a:t>
            </a:r>
          </a:p>
        </p:txBody>
      </p:sp>
      <p:sp>
        <p:nvSpPr>
          <p:cNvPr id="7" name="TextBox 6"/>
          <p:cNvSpPr txBox="1"/>
          <p:nvPr/>
        </p:nvSpPr>
        <p:spPr>
          <a:xfrm>
            <a:off x="274638" y="5554662"/>
            <a:ext cx="12144104" cy="87793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8272"/>
                </a:solidFill>
                <a:effectLst/>
                <a:uLnTx/>
                <a:uFillTx/>
                <a:latin typeface="Courier New" panose="02070309020205020404" pitchFamily="49" charset="0"/>
                <a:ea typeface="+mn-ea"/>
                <a:cs typeface="Courier New" panose="02070309020205020404" pitchFamily="49" charset="0"/>
              </a:rPr>
              <a:t>POST https://api.projectoxford.ai/vision/v1.0/analyze?visualFeatures=Description,Tags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8272"/>
                </a:solidFill>
                <a:effectLst/>
                <a:uLnTx/>
                <a:uFillTx/>
                <a:latin typeface="Courier New" panose="02070309020205020404" pitchFamily="49" charset="0"/>
                <a:ea typeface="+mn-ea"/>
                <a:cs typeface="Courier New" panose="02070309020205020404" pitchFamily="49" charset="0"/>
              </a:rPr>
              <a:t>&amp;subscription-key=&lt;Your subscription key&gt;</a:t>
            </a:r>
          </a:p>
        </p:txBody>
      </p:sp>
      <p:pic>
        <p:nvPicPr>
          <p:cNvPr id="4" name="Picture 3"/>
          <p:cNvPicPr>
            <a:picLocks noChangeAspect="1"/>
          </p:cNvPicPr>
          <p:nvPr/>
        </p:nvPicPr>
        <p:blipFill>
          <a:blip r:embed="rId3"/>
          <a:stretch>
            <a:fillRect/>
          </a:stretch>
        </p:blipFill>
        <p:spPr>
          <a:xfrm>
            <a:off x="9952037" y="125412"/>
            <a:ext cx="2354153" cy="2374624"/>
          </a:xfrm>
          <a:prstGeom prst="rect">
            <a:avLst/>
          </a:prstGeom>
        </p:spPr>
      </p:pic>
      <p:sp>
        <p:nvSpPr>
          <p:cNvPr id="9" name="Rectangle 4"/>
          <p:cNvSpPr>
            <a:spLocks noChangeArrowheads="1"/>
          </p:cNvSpPr>
          <p:nvPr/>
        </p:nvSpPr>
        <p:spPr bwMode="auto">
          <a:xfrm>
            <a:off x="7802690" y="1668462"/>
            <a:ext cx="4343400" cy="4924425"/>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"tags":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"name": "outdoor",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"score": 0.976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"name": "bird",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"score": 0.95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"description":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"tags":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"outdoor", "bird"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"captions":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"text": "partridge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in a pear tree",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"confidence": 0.96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p>
        </p:txBody>
      </p:sp>
    </p:spTree>
    <p:extLst>
      <p:ext uri="{BB962C8B-B14F-4D97-AF65-F5344CB8AC3E}">
        <p14:creationId xmlns:p14="http://schemas.microsoft.com/office/powerpoint/2010/main" val="3785436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a:t>
            </a:r>
          </a:p>
        </p:txBody>
      </p:sp>
    </p:spTree>
    <p:extLst>
      <p:ext uri="{BB962C8B-B14F-4D97-AF65-F5344CB8AC3E}">
        <p14:creationId xmlns:p14="http://schemas.microsoft.com/office/powerpoint/2010/main" val="317982146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29_AI_Immersion_Workshop_Template">
  <a:themeElements>
    <a:clrScheme name="AI Immersion Workshop">
      <a:dk1>
        <a:srgbClr val="353535"/>
      </a:dk1>
      <a:lt1>
        <a:srgbClr val="FFFFFF"/>
      </a:lt1>
      <a:dk2>
        <a:srgbClr val="0078D7"/>
      </a:dk2>
      <a:lt2>
        <a:srgbClr val="EAEAEA"/>
      </a:lt2>
      <a:accent1>
        <a:srgbClr val="0078D7"/>
      </a:accent1>
      <a:accent2>
        <a:srgbClr val="000000"/>
      </a:accent2>
      <a:accent3>
        <a:srgbClr val="505050"/>
      </a:accent3>
      <a:accent4>
        <a:srgbClr val="737373"/>
      </a:accent4>
      <a:accent5>
        <a:srgbClr val="00BCF2"/>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I_Immersion_Template_16x9.potx" id="{1411D15E-2C6A-4931-B0C2-619D387D68BB}" vid="{D0D55ECE-B2EF-4CFB-90C5-2A41005C4379}"/>
    </a:ext>
  </a:extLst>
</a:theme>
</file>

<file path=ppt/theme/theme2.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chine_Learning_Data_Science_Conference_Spring_2016_Template">
  <a:themeElements>
    <a:clrScheme name="Custom 1">
      <a:dk1>
        <a:srgbClr val="505050"/>
      </a:dk1>
      <a:lt1>
        <a:srgbClr val="FFFFFF"/>
      </a:lt1>
      <a:dk2>
        <a:srgbClr val="0072C6"/>
      </a:dk2>
      <a:lt2>
        <a:srgbClr val="D2D2D2"/>
      </a:lt2>
      <a:accent1>
        <a:srgbClr val="DC3C00"/>
      </a:accent1>
      <a:accent2>
        <a:srgbClr val="008272"/>
      </a:accent2>
      <a:accent3>
        <a:srgbClr val="505050"/>
      </a:accent3>
      <a:accent4>
        <a:srgbClr val="FFB900"/>
      </a:accent4>
      <a:accent5>
        <a:srgbClr val="FF8C00"/>
      </a:accent5>
      <a:accent6>
        <a:srgbClr val="0000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4.xml><?xml version="1.0" encoding="utf-8"?>
<a:theme xmlns:a="http://schemas.openxmlformats.org/drawingml/2006/main" name="Airlift">
  <a:themeElements>
    <a:clrScheme name="AA Airlift 2016">
      <a:dk1>
        <a:srgbClr val="505050"/>
      </a:dk1>
      <a:lt1>
        <a:srgbClr val="FFFFFF"/>
      </a:lt1>
      <a:dk2>
        <a:srgbClr val="0072C6"/>
      </a:dk2>
      <a:lt2>
        <a:srgbClr val="69C8CA"/>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irlift" id="{61C1DB7C-A771-44CA-BB53-1F30B30A8EC5}" vid="{E809A053-A0D7-4DB5-84F7-3C93303D459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AI_Immersion_Template_16x9</Template>
  <TotalTime>1091</TotalTime>
  <Words>4365</Words>
  <Application>Microsoft Office PowerPoint</Application>
  <PresentationFormat>Custom</PresentationFormat>
  <Paragraphs>446</Paragraphs>
  <Slides>38</Slides>
  <Notes>37</Notes>
  <HiddenSlides>3</HiddenSlides>
  <MMClips>1</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38</vt:i4>
      </vt:variant>
    </vt:vector>
  </HeadingPairs>
  <TitlesOfParts>
    <vt:vector size="51" baseType="lpstr">
      <vt:lpstr>Arial</vt:lpstr>
      <vt:lpstr>Consolas</vt:lpstr>
      <vt:lpstr>Courier New</vt:lpstr>
      <vt:lpstr>Segoe UI</vt:lpstr>
      <vt:lpstr>Segoe UI Light</vt:lpstr>
      <vt:lpstr>Segoe UI Semibold</vt:lpstr>
      <vt:lpstr>Segoe UI Semilight</vt:lpstr>
      <vt:lpstr>Wingdings</vt:lpstr>
      <vt:lpstr>5-50129_AI_Immersion_Workshop_Template</vt:lpstr>
      <vt:lpstr>MS Cognitive Services Walking Deck</vt:lpstr>
      <vt:lpstr>Machine_Learning_Data_Science_Conference_Spring_2016_Template</vt:lpstr>
      <vt:lpstr>Airlift</vt:lpstr>
      <vt:lpstr>think-cell Slide</vt:lpstr>
      <vt:lpstr>PowerPoint Presentation</vt:lpstr>
      <vt:lpstr>Cognitive Services:  Making AI Easy</vt:lpstr>
      <vt:lpstr>Session Goals </vt:lpstr>
      <vt:lpstr>PowerPoint Presentation</vt:lpstr>
      <vt:lpstr>Why Microsoft  Cognitive Services?</vt:lpstr>
      <vt:lpstr>Scenarios</vt:lpstr>
      <vt:lpstr>PowerPoint Presentation</vt:lpstr>
      <vt:lpstr>How do I use them?  </vt:lpstr>
      <vt:lpstr>Vision</vt:lpstr>
      <vt:lpstr>PowerPoint Presentation</vt:lpstr>
      <vt:lpstr>Computer Vision: 86 Categories</vt:lpstr>
      <vt:lpstr>Data</vt:lpstr>
      <vt:lpstr>Best Practices for Devs</vt:lpstr>
      <vt:lpstr>Demo</vt:lpstr>
      <vt:lpstr>Speech</vt:lpstr>
      <vt:lpstr>PowerPoint Presentation</vt:lpstr>
      <vt:lpstr>Demo</vt:lpstr>
      <vt:lpstr>Language</vt:lpstr>
      <vt:lpstr>PowerPoint Presentation</vt:lpstr>
      <vt:lpstr>PowerPoint Presentation</vt:lpstr>
      <vt:lpstr>PowerPoint Presentation</vt:lpstr>
      <vt:lpstr>XBOX Live Vitals</vt:lpstr>
      <vt:lpstr>Demo</vt:lpstr>
      <vt:lpstr>Language Understanding (LUIS)</vt:lpstr>
      <vt:lpstr>Demo</vt:lpstr>
      <vt:lpstr>Knowledge</vt:lpstr>
      <vt:lpstr>PowerPoint Presentation</vt:lpstr>
      <vt:lpstr>Search</vt:lpstr>
      <vt:lpstr>PowerPoint Presentation</vt:lpstr>
      <vt:lpstr>Demo</vt:lpstr>
      <vt:lpstr>PowerPoint Presentation</vt:lpstr>
      <vt:lpstr>Seeing AI</vt:lpstr>
      <vt:lpstr>PowerPoint Presentation</vt:lpstr>
      <vt:lpstr>PowerPoint Presentation</vt:lpstr>
      <vt:lpstr>PowerPoint Presentation</vt:lpstr>
      <vt:lpstr>Get started for free at microsoft.com/cognitive</vt:lpstr>
      <vt:lpstr>Thank you</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Jennifer Marsman</dc:creator>
  <cp:keywords>AI Immersion Workshop</cp:keywords>
  <dc:description>Template: Mitchell Derrey, Silver Fox Productions_x000d_
Formatting: _x000d_
Audience Type:</dc:description>
  <cp:lastModifiedBy>Jennifer Marsman</cp:lastModifiedBy>
  <cp:revision>44</cp:revision>
  <dcterms:created xsi:type="dcterms:W3CDTF">2017-05-07T00:37:32Z</dcterms:created>
  <dcterms:modified xsi:type="dcterms:W3CDTF">2017-05-07T18:48:44Z</dcterms:modified>
  <cp:category>AI Immersion Workshop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